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2" r:id="rId3"/>
    <p:sldId id="260" r:id="rId4"/>
    <p:sldId id="261" r:id="rId5"/>
    <p:sldId id="266" r:id="rId6"/>
    <p:sldId id="269" r:id="rId7"/>
    <p:sldId id="276" r:id="rId8"/>
    <p:sldId id="281" r:id="rId9"/>
    <p:sldId id="274" r:id="rId10"/>
    <p:sldId id="278" r:id="rId11"/>
    <p:sldId id="279" r:id="rId12"/>
    <p:sldId id="284" r:id="rId13"/>
    <p:sldId id="280" r:id="rId14"/>
    <p:sldId id="283" r:id="rId15"/>
    <p:sldId id="282" r:id="rId16"/>
    <p:sldId id="285" r:id="rId1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9300" autoAdjust="0"/>
  </p:normalViewPr>
  <p:slideViewPr>
    <p:cSldViewPr snapToGrid="0">
      <p:cViewPr varScale="1">
        <p:scale>
          <a:sx n="61" d="100"/>
          <a:sy n="61" d="100"/>
        </p:scale>
        <p:origin x="10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D12B76-EA2F-4DA5-85BC-97EF5276A802}" type="datetimeFigureOut">
              <a:rPr lang="es-ES" smtClean="0"/>
              <a:t>16/11/2025</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611769-77E5-4981-BE57-489DA6C80417}" type="slidenum">
              <a:rPr lang="es-ES" smtClean="0"/>
              <a:t>‹Nº›</a:t>
            </a:fld>
            <a:endParaRPr lang="es-ES"/>
          </a:p>
        </p:txBody>
      </p:sp>
    </p:spTree>
    <p:extLst>
      <p:ext uri="{BB962C8B-B14F-4D97-AF65-F5344CB8AC3E}">
        <p14:creationId xmlns:p14="http://schemas.microsoft.com/office/powerpoint/2010/main" val="1205192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A611769-77E5-4981-BE57-489DA6C80417}" type="slidenum">
              <a:rPr lang="es-ES" smtClean="0"/>
              <a:t>8</a:t>
            </a:fld>
            <a:endParaRPr lang="es-ES"/>
          </a:p>
        </p:txBody>
      </p:sp>
    </p:spTree>
    <p:extLst>
      <p:ext uri="{BB962C8B-B14F-4D97-AF65-F5344CB8AC3E}">
        <p14:creationId xmlns:p14="http://schemas.microsoft.com/office/powerpoint/2010/main" val="402376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A611769-77E5-4981-BE57-489DA6C80417}" type="slidenum">
              <a:rPr lang="es-ES" smtClean="0"/>
              <a:t>10</a:t>
            </a:fld>
            <a:endParaRPr lang="es-ES"/>
          </a:p>
        </p:txBody>
      </p:sp>
    </p:spTree>
    <p:extLst>
      <p:ext uri="{BB962C8B-B14F-4D97-AF65-F5344CB8AC3E}">
        <p14:creationId xmlns:p14="http://schemas.microsoft.com/office/powerpoint/2010/main" val="31230409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A611769-77E5-4981-BE57-489DA6C80417}" type="slidenum">
              <a:rPr lang="es-ES" smtClean="0"/>
              <a:t>13</a:t>
            </a:fld>
            <a:endParaRPr lang="es-ES"/>
          </a:p>
        </p:txBody>
      </p:sp>
    </p:spTree>
    <p:extLst>
      <p:ext uri="{BB962C8B-B14F-4D97-AF65-F5344CB8AC3E}">
        <p14:creationId xmlns:p14="http://schemas.microsoft.com/office/powerpoint/2010/main" val="6265486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09363-A809-EA6C-8D90-88790C3AFEBB}"/>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2454C128-8CB9-2563-D117-13355382F037}"/>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72C9F204-7ACB-7B9B-61D9-9B1F4F074735}"/>
              </a:ext>
            </a:extLst>
          </p:cNvPr>
          <p:cNvSpPr>
            <a:spLocks noGrp="1"/>
          </p:cNvSpPr>
          <p:nvPr>
            <p:ph type="body" idx="1"/>
          </p:nvPr>
        </p:nvSpPr>
        <p:spPr/>
        <p:txBody>
          <a:bodyPr/>
          <a:lstStyle/>
          <a:p>
            <a:endParaRPr lang="es-ES" dirty="0"/>
          </a:p>
        </p:txBody>
      </p:sp>
      <p:sp>
        <p:nvSpPr>
          <p:cNvPr id="4" name="Marcador de número de diapositiva 3">
            <a:extLst>
              <a:ext uri="{FF2B5EF4-FFF2-40B4-BE49-F238E27FC236}">
                <a16:creationId xmlns:a16="http://schemas.microsoft.com/office/drawing/2014/main" id="{E2FEB622-980F-6D66-13EB-13792FB3022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A611769-77E5-4981-BE57-489DA6C80417}" type="slidenum">
              <a:rPr kumimoji="0" lang="es-E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s-E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6842460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907FD8-183E-D652-932F-A165624CB01E}"/>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326751E7-341B-8021-7ABA-AB7F447F0BBF}"/>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B56D3BD2-7F8B-CA68-187C-F851F2C52677}"/>
              </a:ext>
            </a:extLst>
          </p:cNvPr>
          <p:cNvSpPr>
            <a:spLocks noGrp="1"/>
          </p:cNvSpPr>
          <p:nvPr>
            <p:ph type="body" idx="1"/>
          </p:nvPr>
        </p:nvSpPr>
        <p:spPr/>
        <p:txBody>
          <a:bodyPr/>
          <a:lstStyle/>
          <a:p>
            <a:endParaRPr lang="es-ES" dirty="0"/>
          </a:p>
        </p:txBody>
      </p:sp>
      <p:sp>
        <p:nvSpPr>
          <p:cNvPr id="4" name="Marcador de número de diapositiva 3">
            <a:extLst>
              <a:ext uri="{FF2B5EF4-FFF2-40B4-BE49-F238E27FC236}">
                <a16:creationId xmlns:a16="http://schemas.microsoft.com/office/drawing/2014/main" id="{4A65AAB6-DA1C-E466-396B-89212CF0F32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A611769-77E5-4981-BE57-489DA6C80417}" type="slidenum">
              <a:rPr kumimoji="0" lang="es-E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s-E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7755010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71B89-7B93-3C37-5A29-31F3E0880177}"/>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4496AE12-9CB1-E484-D954-AAD13233AF1A}"/>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BCEACA1D-FEFE-9C3B-3F24-1072A32C4798}"/>
              </a:ext>
            </a:extLst>
          </p:cNvPr>
          <p:cNvSpPr>
            <a:spLocks noGrp="1"/>
          </p:cNvSpPr>
          <p:nvPr>
            <p:ph type="body" idx="1"/>
          </p:nvPr>
        </p:nvSpPr>
        <p:spPr/>
        <p:txBody>
          <a:bodyPr/>
          <a:lstStyle/>
          <a:p>
            <a:endParaRPr lang="es-ES" dirty="0"/>
          </a:p>
        </p:txBody>
      </p:sp>
      <p:sp>
        <p:nvSpPr>
          <p:cNvPr id="4" name="Marcador de número de diapositiva 3">
            <a:extLst>
              <a:ext uri="{FF2B5EF4-FFF2-40B4-BE49-F238E27FC236}">
                <a16:creationId xmlns:a16="http://schemas.microsoft.com/office/drawing/2014/main" id="{A78C5AC9-0FFE-98BD-2FA5-706263CEDCB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A611769-77E5-4981-BE57-489DA6C80417}" type="slidenum">
              <a:rPr kumimoji="0" lang="es-E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s-E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49453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337A86-57E1-89A9-481D-C09E3DE1C99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01EC0141-ACA7-7A16-438E-34431526BA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1BB06025-5911-094F-9568-ED781E12726E}"/>
              </a:ext>
            </a:extLst>
          </p:cNvPr>
          <p:cNvSpPr>
            <a:spLocks noGrp="1"/>
          </p:cNvSpPr>
          <p:nvPr>
            <p:ph type="dt" sz="half" idx="10"/>
          </p:nvPr>
        </p:nvSpPr>
        <p:spPr/>
        <p:txBody>
          <a:bodyPr/>
          <a:lstStyle/>
          <a:p>
            <a:fld id="{A061F264-38E6-4D74-8AAB-86187263E2D0}" type="datetimeFigureOut">
              <a:rPr lang="es-ES" smtClean="0"/>
              <a:t>16/11/2025</a:t>
            </a:fld>
            <a:endParaRPr lang="es-ES"/>
          </a:p>
        </p:txBody>
      </p:sp>
      <p:sp>
        <p:nvSpPr>
          <p:cNvPr id="5" name="Marcador de pie de página 4">
            <a:extLst>
              <a:ext uri="{FF2B5EF4-FFF2-40B4-BE49-F238E27FC236}">
                <a16:creationId xmlns:a16="http://schemas.microsoft.com/office/drawing/2014/main" id="{E89EF917-CE79-9042-BA6B-073E45AA54B6}"/>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724B8A6C-3C9D-81AC-67C0-01F31B82D3AC}"/>
              </a:ext>
            </a:extLst>
          </p:cNvPr>
          <p:cNvSpPr>
            <a:spLocks noGrp="1"/>
          </p:cNvSpPr>
          <p:nvPr>
            <p:ph type="sldNum" sz="quarter" idx="12"/>
          </p:nvPr>
        </p:nvSpPr>
        <p:spPr/>
        <p:txBody>
          <a:bodyPr/>
          <a:lstStyle/>
          <a:p>
            <a:fld id="{A1B25654-95D5-4AE4-AE73-F9443CD5EEB8}" type="slidenum">
              <a:rPr lang="es-ES" smtClean="0"/>
              <a:t>‹Nº›</a:t>
            </a:fld>
            <a:endParaRPr lang="es-ES"/>
          </a:p>
        </p:txBody>
      </p:sp>
    </p:spTree>
    <p:extLst>
      <p:ext uri="{BB962C8B-B14F-4D97-AF65-F5344CB8AC3E}">
        <p14:creationId xmlns:p14="http://schemas.microsoft.com/office/powerpoint/2010/main" val="3957908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A51B71-EF5E-01CA-E2CB-A8BD16B25A4E}"/>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BE8BE9CF-3011-C019-D6CA-13D8D2DA3B76}"/>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B25EC3A9-2F21-DA3E-58A9-EC57B76CB809}"/>
              </a:ext>
            </a:extLst>
          </p:cNvPr>
          <p:cNvSpPr>
            <a:spLocks noGrp="1"/>
          </p:cNvSpPr>
          <p:nvPr>
            <p:ph type="dt" sz="half" idx="10"/>
          </p:nvPr>
        </p:nvSpPr>
        <p:spPr/>
        <p:txBody>
          <a:bodyPr/>
          <a:lstStyle/>
          <a:p>
            <a:fld id="{A061F264-38E6-4D74-8AAB-86187263E2D0}" type="datetimeFigureOut">
              <a:rPr lang="es-ES" smtClean="0"/>
              <a:t>16/11/2025</a:t>
            </a:fld>
            <a:endParaRPr lang="es-ES"/>
          </a:p>
        </p:txBody>
      </p:sp>
      <p:sp>
        <p:nvSpPr>
          <p:cNvPr id="5" name="Marcador de pie de página 4">
            <a:extLst>
              <a:ext uri="{FF2B5EF4-FFF2-40B4-BE49-F238E27FC236}">
                <a16:creationId xmlns:a16="http://schemas.microsoft.com/office/drawing/2014/main" id="{97A8B866-3072-4D42-ADCA-655FC3AD4988}"/>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AFDF70C9-CF88-62B2-5415-DBAE6EDDCABA}"/>
              </a:ext>
            </a:extLst>
          </p:cNvPr>
          <p:cNvSpPr>
            <a:spLocks noGrp="1"/>
          </p:cNvSpPr>
          <p:nvPr>
            <p:ph type="sldNum" sz="quarter" idx="12"/>
          </p:nvPr>
        </p:nvSpPr>
        <p:spPr/>
        <p:txBody>
          <a:bodyPr/>
          <a:lstStyle/>
          <a:p>
            <a:fld id="{A1B25654-95D5-4AE4-AE73-F9443CD5EEB8}" type="slidenum">
              <a:rPr lang="es-ES" smtClean="0"/>
              <a:t>‹Nº›</a:t>
            </a:fld>
            <a:endParaRPr lang="es-ES"/>
          </a:p>
        </p:txBody>
      </p:sp>
    </p:spTree>
    <p:extLst>
      <p:ext uri="{BB962C8B-B14F-4D97-AF65-F5344CB8AC3E}">
        <p14:creationId xmlns:p14="http://schemas.microsoft.com/office/powerpoint/2010/main" val="1348032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1B877D88-9D8B-D8AC-809E-A3E9225D5543}"/>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65D00F85-59A6-1799-ACEC-31AFD84247FE}"/>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F2392C23-44FA-8BFA-2E40-398E940A0B88}"/>
              </a:ext>
            </a:extLst>
          </p:cNvPr>
          <p:cNvSpPr>
            <a:spLocks noGrp="1"/>
          </p:cNvSpPr>
          <p:nvPr>
            <p:ph type="dt" sz="half" idx="10"/>
          </p:nvPr>
        </p:nvSpPr>
        <p:spPr/>
        <p:txBody>
          <a:bodyPr/>
          <a:lstStyle/>
          <a:p>
            <a:fld id="{A061F264-38E6-4D74-8AAB-86187263E2D0}" type="datetimeFigureOut">
              <a:rPr lang="es-ES" smtClean="0"/>
              <a:t>16/11/2025</a:t>
            </a:fld>
            <a:endParaRPr lang="es-ES"/>
          </a:p>
        </p:txBody>
      </p:sp>
      <p:sp>
        <p:nvSpPr>
          <p:cNvPr id="5" name="Marcador de pie de página 4">
            <a:extLst>
              <a:ext uri="{FF2B5EF4-FFF2-40B4-BE49-F238E27FC236}">
                <a16:creationId xmlns:a16="http://schemas.microsoft.com/office/drawing/2014/main" id="{592C7B99-BCCC-ED59-1899-6CA967D6F535}"/>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0C3311EF-416F-FDBD-D843-F03E3BDDC7F8}"/>
              </a:ext>
            </a:extLst>
          </p:cNvPr>
          <p:cNvSpPr>
            <a:spLocks noGrp="1"/>
          </p:cNvSpPr>
          <p:nvPr>
            <p:ph type="sldNum" sz="quarter" idx="12"/>
          </p:nvPr>
        </p:nvSpPr>
        <p:spPr/>
        <p:txBody>
          <a:bodyPr/>
          <a:lstStyle/>
          <a:p>
            <a:fld id="{A1B25654-95D5-4AE4-AE73-F9443CD5EEB8}" type="slidenum">
              <a:rPr lang="es-ES" smtClean="0"/>
              <a:t>‹Nº›</a:t>
            </a:fld>
            <a:endParaRPr lang="es-ES"/>
          </a:p>
        </p:txBody>
      </p:sp>
    </p:spTree>
    <p:extLst>
      <p:ext uri="{BB962C8B-B14F-4D97-AF65-F5344CB8AC3E}">
        <p14:creationId xmlns:p14="http://schemas.microsoft.com/office/powerpoint/2010/main" val="370792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BC203E-4F42-18CF-AD9F-5B9100F9AF4B}"/>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25A06439-D25C-36E3-4458-167AB08B1A8B}"/>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B038C389-21CD-BFE5-E47E-BE20E207B476}"/>
              </a:ext>
            </a:extLst>
          </p:cNvPr>
          <p:cNvSpPr>
            <a:spLocks noGrp="1"/>
          </p:cNvSpPr>
          <p:nvPr>
            <p:ph type="dt" sz="half" idx="10"/>
          </p:nvPr>
        </p:nvSpPr>
        <p:spPr/>
        <p:txBody>
          <a:bodyPr/>
          <a:lstStyle/>
          <a:p>
            <a:fld id="{A061F264-38E6-4D74-8AAB-86187263E2D0}" type="datetimeFigureOut">
              <a:rPr lang="es-ES" smtClean="0"/>
              <a:t>16/11/2025</a:t>
            </a:fld>
            <a:endParaRPr lang="es-ES"/>
          </a:p>
        </p:txBody>
      </p:sp>
      <p:sp>
        <p:nvSpPr>
          <p:cNvPr id="5" name="Marcador de pie de página 4">
            <a:extLst>
              <a:ext uri="{FF2B5EF4-FFF2-40B4-BE49-F238E27FC236}">
                <a16:creationId xmlns:a16="http://schemas.microsoft.com/office/drawing/2014/main" id="{1A9FE263-F8D1-78AE-433C-2D28AF5626D0}"/>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BB4C1572-459C-361E-1185-7616CB26CDB3}"/>
              </a:ext>
            </a:extLst>
          </p:cNvPr>
          <p:cNvSpPr>
            <a:spLocks noGrp="1"/>
          </p:cNvSpPr>
          <p:nvPr>
            <p:ph type="sldNum" sz="quarter" idx="12"/>
          </p:nvPr>
        </p:nvSpPr>
        <p:spPr/>
        <p:txBody>
          <a:bodyPr/>
          <a:lstStyle/>
          <a:p>
            <a:fld id="{A1B25654-95D5-4AE4-AE73-F9443CD5EEB8}" type="slidenum">
              <a:rPr lang="es-ES" smtClean="0"/>
              <a:t>‹Nº›</a:t>
            </a:fld>
            <a:endParaRPr lang="es-ES"/>
          </a:p>
        </p:txBody>
      </p:sp>
    </p:spTree>
    <p:extLst>
      <p:ext uri="{BB962C8B-B14F-4D97-AF65-F5344CB8AC3E}">
        <p14:creationId xmlns:p14="http://schemas.microsoft.com/office/powerpoint/2010/main" val="55558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9E9675-7A98-4314-5DB4-866B4F4FEBA3}"/>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90818537-CC56-807C-E65B-19CF0F8A78F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FDDDA19-9728-B5E4-8C18-074B74873DA2}"/>
              </a:ext>
            </a:extLst>
          </p:cNvPr>
          <p:cNvSpPr>
            <a:spLocks noGrp="1"/>
          </p:cNvSpPr>
          <p:nvPr>
            <p:ph type="dt" sz="half" idx="10"/>
          </p:nvPr>
        </p:nvSpPr>
        <p:spPr/>
        <p:txBody>
          <a:bodyPr/>
          <a:lstStyle/>
          <a:p>
            <a:fld id="{A061F264-38E6-4D74-8AAB-86187263E2D0}" type="datetimeFigureOut">
              <a:rPr lang="es-ES" smtClean="0"/>
              <a:t>16/11/2025</a:t>
            </a:fld>
            <a:endParaRPr lang="es-ES"/>
          </a:p>
        </p:txBody>
      </p:sp>
      <p:sp>
        <p:nvSpPr>
          <p:cNvPr id="5" name="Marcador de pie de página 4">
            <a:extLst>
              <a:ext uri="{FF2B5EF4-FFF2-40B4-BE49-F238E27FC236}">
                <a16:creationId xmlns:a16="http://schemas.microsoft.com/office/drawing/2014/main" id="{3AF129D1-475E-7925-7331-0954EC042B96}"/>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E7D0B099-D89D-3191-CD20-CE340628F061}"/>
              </a:ext>
            </a:extLst>
          </p:cNvPr>
          <p:cNvSpPr>
            <a:spLocks noGrp="1"/>
          </p:cNvSpPr>
          <p:nvPr>
            <p:ph type="sldNum" sz="quarter" idx="12"/>
          </p:nvPr>
        </p:nvSpPr>
        <p:spPr/>
        <p:txBody>
          <a:bodyPr/>
          <a:lstStyle/>
          <a:p>
            <a:fld id="{A1B25654-95D5-4AE4-AE73-F9443CD5EEB8}" type="slidenum">
              <a:rPr lang="es-ES" smtClean="0"/>
              <a:t>‹Nº›</a:t>
            </a:fld>
            <a:endParaRPr lang="es-ES"/>
          </a:p>
        </p:txBody>
      </p:sp>
    </p:spTree>
    <p:extLst>
      <p:ext uri="{BB962C8B-B14F-4D97-AF65-F5344CB8AC3E}">
        <p14:creationId xmlns:p14="http://schemas.microsoft.com/office/powerpoint/2010/main" val="529202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3ABAC2-FF1D-F35D-EC6D-A8BFA36A1BA7}"/>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977791C5-72F4-22AD-1927-96F1BE6074D3}"/>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D3AE0FEB-E704-7B39-B541-7A7478A40D34}"/>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5DA8A4DE-8E17-C1E1-D071-6BC47DBE62D5}"/>
              </a:ext>
            </a:extLst>
          </p:cNvPr>
          <p:cNvSpPr>
            <a:spLocks noGrp="1"/>
          </p:cNvSpPr>
          <p:nvPr>
            <p:ph type="dt" sz="half" idx="10"/>
          </p:nvPr>
        </p:nvSpPr>
        <p:spPr/>
        <p:txBody>
          <a:bodyPr/>
          <a:lstStyle/>
          <a:p>
            <a:fld id="{A061F264-38E6-4D74-8AAB-86187263E2D0}" type="datetimeFigureOut">
              <a:rPr lang="es-ES" smtClean="0"/>
              <a:t>16/11/2025</a:t>
            </a:fld>
            <a:endParaRPr lang="es-ES"/>
          </a:p>
        </p:txBody>
      </p:sp>
      <p:sp>
        <p:nvSpPr>
          <p:cNvPr id="6" name="Marcador de pie de página 5">
            <a:extLst>
              <a:ext uri="{FF2B5EF4-FFF2-40B4-BE49-F238E27FC236}">
                <a16:creationId xmlns:a16="http://schemas.microsoft.com/office/drawing/2014/main" id="{FD2F0476-189B-0B88-D267-EBA6BE7B267D}"/>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BAA8BE11-5D96-8465-C7BB-736B5B17930A}"/>
              </a:ext>
            </a:extLst>
          </p:cNvPr>
          <p:cNvSpPr>
            <a:spLocks noGrp="1"/>
          </p:cNvSpPr>
          <p:nvPr>
            <p:ph type="sldNum" sz="quarter" idx="12"/>
          </p:nvPr>
        </p:nvSpPr>
        <p:spPr/>
        <p:txBody>
          <a:bodyPr/>
          <a:lstStyle/>
          <a:p>
            <a:fld id="{A1B25654-95D5-4AE4-AE73-F9443CD5EEB8}" type="slidenum">
              <a:rPr lang="es-ES" smtClean="0"/>
              <a:t>‹Nº›</a:t>
            </a:fld>
            <a:endParaRPr lang="es-ES"/>
          </a:p>
        </p:txBody>
      </p:sp>
    </p:spTree>
    <p:extLst>
      <p:ext uri="{BB962C8B-B14F-4D97-AF65-F5344CB8AC3E}">
        <p14:creationId xmlns:p14="http://schemas.microsoft.com/office/powerpoint/2010/main" val="3255798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C9D0D7-03E8-127D-5D19-B88C07D7CDF0}"/>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4F938FEA-D1DC-AE7C-6044-06C0082D25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A2360FDA-D077-0042-DD9E-61A0D22CE779}"/>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D4BCF5A4-2AF3-7193-48AB-D6B0439DC3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BCF68FF5-419B-524C-AF3B-1620787635FA}"/>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48A508BB-2195-A5D0-892C-69E660FC5490}"/>
              </a:ext>
            </a:extLst>
          </p:cNvPr>
          <p:cNvSpPr>
            <a:spLocks noGrp="1"/>
          </p:cNvSpPr>
          <p:nvPr>
            <p:ph type="dt" sz="half" idx="10"/>
          </p:nvPr>
        </p:nvSpPr>
        <p:spPr/>
        <p:txBody>
          <a:bodyPr/>
          <a:lstStyle/>
          <a:p>
            <a:fld id="{A061F264-38E6-4D74-8AAB-86187263E2D0}" type="datetimeFigureOut">
              <a:rPr lang="es-ES" smtClean="0"/>
              <a:t>16/11/2025</a:t>
            </a:fld>
            <a:endParaRPr lang="es-ES"/>
          </a:p>
        </p:txBody>
      </p:sp>
      <p:sp>
        <p:nvSpPr>
          <p:cNvPr id="8" name="Marcador de pie de página 7">
            <a:extLst>
              <a:ext uri="{FF2B5EF4-FFF2-40B4-BE49-F238E27FC236}">
                <a16:creationId xmlns:a16="http://schemas.microsoft.com/office/drawing/2014/main" id="{ED082CB3-425A-5D8C-2E1F-A8762698012B}"/>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F3309F9C-290A-F3CE-6D06-DB80B84F3DF0}"/>
              </a:ext>
            </a:extLst>
          </p:cNvPr>
          <p:cNvSpPr>
            <a:spLocks noGrp="1"/>
          </p:cNvSpPr>
          <p:nvPr>
            <p:ph type="sldNum" sz="quarter" idx="12"/>
          </p:nvPr>
        </p:nvSpPr>
        <p:spPr/>
        <p:txBody>
          <a:bodyPr/>
          <a:lstStyle/>
          <a:p>
            <a:fld id="{A1B25654-95D5-4AE4-AE73-F9443CD5EEB8}" type="slidenum">
              <a:rPr lang="es-ES" smtClean="0"/>
              <a:t>‹Nº›</a:t>
            </a:fld>
            <a:endParaRPr lang="es-ES"/>
          </a:p>
        </p:txBody>
      </p:sp>
    </p:spTree>
    <p:extLst>
      <p:ext uri="{BB962C8B-B14F-4D97-AF65-F5344CB8AC3E}">
        <p14:creationId xmlns:p14="http://schemas.microsoft.com/office/powerpoint/2010/main" val="4141665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69DA7F-39C7-BA9F-3B2C-284E997D3EB6}"/>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D5A9563F-C8C7-A610-3203-2FEA47DB02BC}"/>
              </a:ext>
            </a:extLst>
          </p:cNvPr>
          <p:cNvSpPr>
            <a:spLocks noGrp="1"/>
          </p:cNvSpPr>
          <p:nvPr>
            <p:ph type="dt" sz="half" idx="10"/>
          </p:nvPr>
        </p:nvSpPr>
        <p:spPr/>
        <p:txBody>
          <a:bodyPr/>
          <a:lstStyle/>
          <a:p>
            <a:fld id="{A061F264-38E6-4D74-8AAB-86187263E2D0}" type="datetimeFigureOut">
              <a:rPr lang="es-ES" smtClean="0"/>
              <a:t>16/11/2025</a:t>
            </a:fld>
            <a:endParaRPr lang="es-ES"/>
          </a:p>
        </p:txBody>
      </p:sp>
      <p:sp>
        <p:nvSpPr>
          <p:cNvPr id="4" name="Marcador de pie de página 3">
            <a:extLst>
              <a:ext uri="{FF2B5EF4-FFF2-40B4-BE49-F238E27FC236}">
                <a16:creationId xmlns:a16="http://schemas.microsoft.com/office/drawing/2014/main" id="{FA00FF6B-5224-D46F-8A4F-63DA7021E404}"/>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5A0E5DB7-7A7D-FB78-E579-F4B2456B5F94}"/>
              </a:ext>
            </a:extLst>
          </p:cNvPr>
          <p:cNvSpPr>
            <a:spLocks noGrp="1"/>
          </p:cNvSpPr>
          <p:nvPr>
            <p:ph type="sldNum" sz="quarter" idx="12"/>
          </p:nvPr>
        </p:nvSpPr>
        <p:spPr/>
        <p:txBody>
          <a:bodyPr/>
          <a:lstStyle/>
          <a:p>
            <a:fld id="{A1B25654-95D5-4AE4-AE73-F9443CD5EEB8}" type="slidenum">
              <a:rPr lang="es-ES" smtClean="0"/>
              <a:t>‹Nº›</a:t>
            </a:fld>
            <a:endParaRPr lang="es-ES"/>
          </a:p>
        </p:txBody>
      </p:sp>
    </p:spTree>
    <p:extLst>
      <p:ext uri="{BB962C8B-B14F-4D97-AF65-F5344CB8AC3E}">
        <p14:creationId xmlns:p14="http://schemas.microsoft.com/office/powerpoint/2010/main" val="946606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F4BED831-CC91-502C-5DC2-99EC0D1D7614}"/>
              </a:ext>
            </a:extLst>
          </p:cNvPr>
          <p:cNvSpPr>
            <a:spLocks noGrp="1"/>
          </p:cNvSpPr>
          <p:nvPr>
            <p:ph type="dt" sz="half" idx="10"/>
          </p:nvPr>
        </p:nvSpPr>
        <p:spPr/>
        <p:txBody>
          <a:bodyPr/>
          <a:lstStyle/>
          <a:p>
            <a:fld id="{A061F264-38E6-4D74-8AAB-86187263E2D0}" type="datetimeFigureOut">
              <a:rPr lang="es-ES" smtClean="0"/>
              <a:t>16/11/2025</a:t>
            </a:fld>
            <a:endParaRPr lang="es-ES"/>
          </a:p>
        </p:txBody>
      </p:sp>
      <p:sp>
        <p:nvSpPr>
          <p:cNvPr id="3" name="Marcador de pie de página 2">
            <a:extLst>
              <a:ext uri="{FF2B5EF4-FFF2-40B4-BE49-F238E27FC236}">
                <a16:creationId xmlns:a16="http://schemas.microsoft.com/office/drawing/2014/main" id="{A96B9C7D-492B-1105-0604-2E09E52B204A}"/>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5C0B5472-4F8B-D328-ADE6-C7FDE915DBDB}"/>
              </a:ext>
            </a:extLst>
          </p:cNvPr>
          <p:cNvSpPr>
            <a:spLocks noGrp="1"/>
          </p:cNvSpPr>
          <p:nvPr>
            <p:ph type="sldNum" sz="quarter" idx="12"/>
          </p:nvPr>
        </p:nvSpPr>
        <p:spPr/>
        <p:txBody>
          <a:bodyPr/>
          <a:lstStyle/>
          <a:p>
            <a:fld id="{A1B25654-95D5-4AE4-AE73-F9443CD5EEB8}" type="slidenum">
              <a:rPr lang="es-ES" smtClean="0"/>
              <a:t>‹Nº›</a:t>
            </a:fld>
            <a:endParaRPr lang="es-ES"/>
          </a:p>
        </p:txBody>
      </p:sp>
    </p:spTree>
    <p:extLst>
      <p:ext uri="{BB962C8B-B14F-4D97-AF65-F5344CB8AC3E}">
        <p14:creationId xmlns:p14="http://schemas.microsoft.com/office/powerpoint/2010/main" val="3430096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65A687-86C8-ACE5-E01E-DBD31E05195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809C4EBC-64F6-F608-E9E1-68006C17D4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E01F081B-2F5C-E479-5765-A735DAABFA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4E862B6-4E32-60C9-3F75-0033D95AD609}"/>
              </a:ext>
            </a:extLst>
          </p:cNvPr>
          <p:cNvSpPr>
            <a:spLocks noGrp="1"/>
          </p:cNvSpPr>
          <p:nvPr>
            <p:ph type="dt" sz="half" idx="10"/>
          </p:nvPr>
        </p:nvSpPr>
        <p:spPr/>
        <p:txBody>
          <a:bodyPr/>
          <a:lstStyle/>
          <a:p>
            <a:fld id="{A061F264-38E6-4D74-8AAB-86187263E2D0}" type="datetimeFigureOut">
              <a:rPr lang="es-ES" smtClean="0"/>
              <a:t>16/11/2025</a:t>
            </a:fld>
            <a:endParaRPr lang="es-ES"/>
          </a:p>
        </p:txBody>
      </p:sp>
      <p:sp>
        <p:nvSpPr>
          <p:cNvPr id="6" name="Marcador de pie de página 5">
            <a:extLst>
              <a:ext uri="{FF2B5EF4-FFF2-40B4-BE49-F238E27FC236}">
                <a16:creationId xmlns:a16="http://schemas.microsoft.com/office/drawing/2014/main" id="{FA2DBECA-CF80-7F92-0E99-020C3C471F13}"/>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D8DC3009-C7CE-5CAB-FD1D-CC084C5CD83E}"/>
              </a:ext>
            </a:extLst>
          </p:cNvPr>
          <p:cNvSpPr>
            <a:spLocks noGrp="1"/>
          </p:cNvSpPr>
          <p:nvPr>
            <p:ph type="sldNum" sz="quarter" idx="12"/>
          </p:nvPr>
        </p:nvSpPr>
        <p:spPr/>
        <p:txBody>
          <a:bodyPr/>
          <a:lstStyle/>
          <a:p>
            <a:fld id="{A1B25654-95D5-4AE4-AE73-F9443CD5EEB8}" type="slidenum">
              <a:rPr lang="es-ES" smtClean="0"/>
              <a:t>‹Nº›</a:t>
            </a:fld>
            <a:endParaRPr lang="es-ES"/>
          </a:p>
        </p:txBody>
      </p:sp>
    </p:spTree>
    <p:extLst>
      <p:ext uri="{BB962C8B-B14F-4D97-AF65-F5344CB8AC3E}">
        <p14:creationId xmlns:p14="http://schemas.microsoft.com/office/powerpoint/2010/main" val="771235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39B527-1E7C-448E-BDE7-EE0814230A8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33B75AEA-A6F2-B50B-C7B1-CA4FE48DC2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53B96A1C-4D46-9F3C-14AA-1C3F3979FE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96B0592-8BD9-BA57-04C0-6EE24404CEC9}"/>
              </a:ext>
            </a:extLst>
          </p:cNvPr>
          <p:cNvSpPr>
            <a:spLocks noGrp="1"/>
          </p:cNvSpPr>
          <p:nvPr>
            <p:ph type="dt" sz="half" idx="10"/>
          </p:nvPr>
        </p:nvSpPr>
        <p:spPr/>
        <p:txBody>
          <a:bodyPr/>
          <a:lstStyle/>
          <a:p>
            <a:fld id="{A061F264-38E6-4D74-8AAB-86187263E2D0}" type="datetimeFigureOut">
              <a:rPr lang="es-ES" smtClean="0"/>
              <a:t>16/11/2025</a:t>
            </a:fld>
            <a:endParaRPr lang="es-ES"/>
          </a:p>
        </p:txBody>
      </p:sp>
      <p:sp>
        <p:nvSpPr>
          <p:cNvPr id="6" name="Marcador de pie de página 5">
            <a:extLst>
              <a:ext uri="{FF2B5EF4-FFF2-40B4-BE49-F238E27FC236}">
                <a16:creationId xmlns:a16="http://schemas.microsoft.com/office/drawing/2014/main" id="{8104A206-C8D6-B65C-A44D-1F8D876E3F40}"/>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912CF225-A93F-1530-FBCF-28055406D2BD}"/>
              </a:ext>
            </a:extLst>
          </p:cNvPr>
          <p:cNvSpPr>
            <a:spLocks noGrp="1"/>
          </p:cNvSpPr>
          <p:nvPr>
            <p:ph type="sldNum" sz="quarter" idx="12"/>
          </p:nvPr>
        </p:nvSpPr>
        <p:spPr/>
        <p:txBody>
          <a:bodyPr/>
          <a:lstStyle/>
          <a:p>
            <a:fld id="{A1B25654-95D5-4AE4-AE73-F9443CD5EEB8}" type="slidenum">
              <a:rPr lang="es-ES" smtClean="0"/>
              <a:t>‹Nº›</a:t>
            </a:fld>
            <a:endParaRPr lang="es-ES"/>
          </a:p>
        </p:txBody>
      </p:sp>
    </p:spTree>
    <p:extLst>
      <p:ext uri="{BB962C8B-B14F-4D97-AF65-F5344CB8AC3E}">
        <p14:creationId xmlns:p14="http://schemas.microsoft.com/office/powerpoint/2010/main" val="2198659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5C3EF61-813C-0AA4-5D0E-A945423F54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6A36B29C-5A82-1395-AD1E-3602DACAEF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F468289B-429E-ABAC-B6C3-95D33C02E0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061F264-38E6-4D74-8AAB-86187263E2D0}" type="datetimeFigureOut">
              <a:rPr lang="es-ES" smtClean="0"/>
              <a:t>16/11/2025</a:t>
            </a:fld>
            <a:endParaRPr lang="es-ES"/>
          </a:p>
        </p:txBody>
      </p:sp>
      <p:sp>
        <p:nvSpPr>
          <p:cNvPr id="5" name="Marcador de pie de página 4">
            <a:extLst>
              <a:ext uri="{FF2B5EF4-FFF2-40B4-BE49-F238E27FC236}">
                <a16:creationId xmlns:a16="http://schemas.microsoft.com/office/drawing/2014/main" id="{89725ACB-6627-421D-7E23-372935F894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ES"/>
          </a:p>
        </p:txBody>
      </p:sp>
      <p:sp>
        <p:nvSpPr>
          <p:cNvPr id="6" name="Marcador de número de diapositiva 5">
            <a:extLst>
              <a:ext uri="{FF2B5EF4-FFF2-40B4-BE49-F238E27FC236}">
                <a16:creationId xmlns:a16="http://schemas.microsoft.com/office/drawing/2014/main" id="{095E91EE-6FC8-9E69-AD36-600343B74E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1B25654-95D5-4AE4-AE73-F9443CD5EEB8}" type="slidenum">
              <a:rPr lang="es-ES" smtClean="0"/>
              <a:t>‹Nº›</a:t>
            </a:fld>
            <a:endParaRPr lang="es-ES"/>
          </a:p>
        </p:txBody>
      </p:sp>
    </p:spTree>
    <p:extLst>
      <p:ext uri="{BB962C8B-B14F-4D97-AF65-F5344CB8AC3E}">
        <p14:creationId xmlns:p14="http://schemas.microsoft.com/office/powerpoint/2010/main" val="3142844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A292AEA-2528-46C0-B426-95822B614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8B7B198-E4DF-43CD-AD8C-199884323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2" name="Freeform: Shape 11">
            <a:extLst>
              <a:ext uri="{FF2B5EF4-FFF2-40B4-BE49-F238E27FC236}">
                <a16:creationId xmlns:a16="http://schemas.microsoft.com/office/drawing/2014/main" id="{2BE67753-EA0E-4819-8D22-0B6600CF7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96934" y="3984"/>
            <a:ext cx="9376632" cy="6858000"/>
          </a:xfrm>
          <a:custGeom>
            <a:avLst/>
            <a:gdLst>
              <a:gd name="connsiteX0" fmla="*/ 1691615 w 9376632"/>
              <a:gd name="connsiteY0" fmla="*/ 0 h 6858000"/>
              <a:gd name="connsiteX1" fmla="*/ 7685017 w 9376632"/>
              <a:gd name="connsiteY1" fmla="*/ 0 h 6858000"/>
              <a:gd name="connsiteX2" fmla="*/ 7840634 w 9376632"/>
              <a:gd name="connsiteY2" fmla="*/ 134799 h 6858000"/>
              <a:gd name="connsiteX3" fmla="*/ 9376632 w 9376632"/>
              <a:gd name="connsiteY3" fmla="*/ 3605175 h 6858000"/>
              <a:gd name="connsiteX4" fmla="*/ 8158692 w 9376632"/>
              <a:gd name="connsiteY4" fmla="*/ 6757493 h 6858000"/>
              <a:gd name="connsiteX5" fmla="*/ 8062868 w 9376632"/>
              <a:gd name="connsiteY5" fmla="*/ 6858000 h 6858000"/>
              <a:gd name="connsiteX6" fmla="*/ 1313765 w 9376632"/>
              <a:gd name="connsiteY6" fmla="*/ 6858000 h 6858000"/>
              <a:gd name="connsiteX7" fmla="*/ 1217940 w 9376632"/>
              <a:gd name="connsiteY7" fmla="*/ 6757493 h 6858000"/>
              <a:gd name="connsiteX8" fmla="*/ 0 w 9376632"/>
              <a:gd name="connsiteY8" fmla="*/ 3605175 h 6858000"/>
              <a:gd name="connsiteX9" fmla="*/ 1535999 w 9376632"/>
              <a:gd name="connsiteY9" fmla="*/ 13479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76632" h="6858000">
                <a:moveTo>
                  <a:pt x="1691615" y="0"/>
                </a:moveTo>
                <a:lnTo>
                  <a:pt x="7685017" y="0"/>
                </a:lnTo>
                <a:lnTo>
                  <a:pt x="7840634" y="134799"/>
                </a:lnTo>
                <a:cubicBezTo>
                  <a:pt x="8784230" y="992423"/>
                  <a:pt x="9376632" y="2229618"/>
                  <a:pt x="9376632" y="3605175"/>
                </a:cubicBezTo>
                <a:cubicBezTo>
                  <a:pt x="9376632" y="4818903"/>
                  <a:pt x="8915419" y="5924908"/>
                  <a:pt x="8158692" y="6757493"/>
                </a:cubicBezTo>
                <a:lnTo>
                  <a:pt x="8062868" y="6858000"/>
                </a:lnTo>
                <a:lnTo>
                  <a:pt x="1313765" y="6858000"/>
                </a:lnTo>
                <a:lnTo>
                  <a:pt x="1217940" y="6757493"/>
                </a:lnTo>
                <a:cubicBezTo>
                  <a:pt x="461213" y="5924908"/>
                  <a:pt x="0" y="4818903"/>
                  <a:pt x="0" y="3605175"/>
                </a:cubicBezTo>
                <a:cubicBezTo>
                  <a:pt x="0" y="2229618"/>
                  <a:pt x="592403" y="992423"/>
                  <a:pt x="1535999" y="134799"/>
                </a:cubicBezTo>
                <a:close/>
              </a:path>
            </a:pathLst>
          </a:cu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D76D63AC-0421-45EC-B383-E79A61A78C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6937"/>
            <a:chExt cx="9772765" cy="6858000"/>
          </a:xfrm>
          <a:solidFill>
            <a:schemeClr val="bg1">
              <a:alpha val="30000"/>
            </a:schemeClr>
          </a:solidFill>
        </p:grpSpPr>
        <p:sp>
          <p:nvSpPr>
            <p:cNvPr id="15" name="Freeform: Shape 14">
              <a:extLst>
                <a:ext uri="{FF2B5EF4-FFF2-40B4-BE49-F238E27FC236}">
                  <a16:creationId xmlns:a16="http://schemas.microsoft.com/office/drawing/2014/main" id="{B997A32E-7032-4107-9C8B-99DB59EDD5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943BB27F-1470-42CA-91FF-D94BC691C8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E997B002-17FD-47B3-A06A-76802FE15C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Shape 17">
              <a:extLst>
                <a:ext uri="{FF2B5EF4-FFF2-40B4-BE49-F238E27FC236}">
                  <a16:creationId xmlns:a16="http://schemas.microsoft.com/office/drawing/2014/main" id="{E401EA35-9D2E-43B7-860F-EBB8A6C3E0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F8C44827-3D81-4FF9-B4A5-5650D1B20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Shape 19">
              <a:extLst>
                <a:ext uri="{FF2B5EF4-FFF2-40B4-BE49-F238E27FC236}">
                  <a16:creationId xmlns:a16="http://schemas.microsoft.com/office/drawing/2014/main" id="{F613D97F-F6DF-4D32-AD91-209A80E7A2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Shape 20">
              <a:extLst>
                <a:ext uri="{FF2B5EF4-FFF2-40B4-BE49-F238E27FC236}">
                  <a16:creationId xmlns:a16="http://schemas.microsoft.com/office/drawing/2014/main" id="{82B0ED5C-927D-4C5F-8F27-1B403820B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2" name="Título 1">
            <a:extLst>
              <a:ext uri="{FF2B5EF4-FFF2-40B4-BE49-F238E27FC236}">
                <a16:creationId xmlns:a16="http://schemas.microsoft.com/office/drawing/2014/main" id="{9C578778-19DA-8E5A-B367-C28D7AEC5EA7}"/>
              </a:ext>
            </a:extLst>
          </p:cNvPr>
          <p:cNvSpPr>
            <a:spLocks noGrp="1"/>
          </p:cNvSpPr>
          <p:nvPr>
            <p:ph type="ctrTitle"/>
          </p:nvPr>
        </p:nvSpPr>
        <p:spPr>
          <a:xfrm>
            <a:off x="1228688" y="271019"/>
            <a:ext cx="9645032" cy="2387918"/>
          </a:xfrm>
        </p:spPr>
        <p:txBody>
          <a:bodyPr anchor="b">
            <a:normAutofit/>
          </a:bodyPr>
          <a:lstStyle/>
          <a:p>
            <a:r>
              <a:rPr lang="es-ES" sz="5200" dirty="0">
                <a:solidFill>
                  <a:schemeClr val="tx2"/>
                </a:solidFill>
              </a:rPr>
              <a:t>LA EVALUACIÓN DE LA TRANSPARENCIA </a:t>
            </a:r>
          </a:p>
        </p:txBody>
      </p:sp>
      <p:sp>
        <p:nvSpPr>
          <p:cNvPr id="3" name="Subtítulo 2">
            <a:extLst>
              <a:ext uri="{FF2B5EF4-FFF2-40B4-BE49-F238E27FC236}">
                <a16:creationId xmlns:a16="http://schemas.microsoft.com/office/drawing/2014/main" id="{E0D55EE4-F0D1-6381-B100-A730A106238D}"/>
              </a:ext>
            </a:extLst>
          </p:cNvPr>
          <p:cNvSpPr>
            <a:spLocks noGrp="1"/>
          </p:cNvSpPr>
          <p:nvPr>
            <p:ph type="subTitle" idx="1"/>
          </p:nvPr>
        </p:nvSpPr>
        <p:spPr>
          <a:xfrm>
            <a:off x="3388040" y="2925971"/>
            <a:ext cx="5188034" cy="682079"/>
          </a:xfrm>
        </p:spPr>
        <p:txBody>
          <a:bodyPr>
            <a:normAutofit/>
          </a:bodyPr>
          <a:lstStyle/>
          <a:p>
            <a:r>
              <a:rPr lang="es-ES" sz="3200" dirty="0">
                <a:solidFill>
                  <a:schemeClr val="tx2"/>
                </a:solidFill>
              </a:rPr>
              <a:t>PRESENTE Y FUTURO</a:t>
            </a:r>
          </a:p>
        </p:txBody>
      </p:sp>
      <p:grpSp>
        <p:nvGrpSpPr>
          <p:cNvPr id="23" name="Group 22">
            <a:extLst>
              <a:ext uri="{FF2B5EF4-FFF2-40B4-BE49-F238E27FC236}">
                <a16:creationId xmlns:a16="http://schemas.microsoft.com/office/drawing/2014/main" id="{87F87F1B-42BA-4AC7-A4E2-41544DDB2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4155"/>
            <a:ext cx="2514948" cy="2174333"/>
            <a:chOff x="-305" y="-4155"/>
            <a:chExt cx="2514948" cy="2174333"/>
          </a:xfrm>
        </p:grpSpPr>
        <p:sp>
          <p:nvSpPr>
            <p:cNvPr id="24" name="Freeform: Shape 23">
              <a:extLst>
                <a:ext uri="{FF2B5EF4-FFF2-40B4-BE49-F238E27FC236}">
                  <a16:creationId xmlns:a16="http://schemas.microsoft.com/office/drawing/2014/main" id="{68B53067-4E48-4E71-A6A9-A8CAABAFB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06D1A0D3-4BB8-41D9-9CE7-2884C83F44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81E20F06-3B09-4B89-A36B-AB8BFBCCA5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7" name="Freeform: Shape 26">
              <a:extLst>
                <a:ext uri="{FF2B5EF4-FFF2-40B4-BE49-F238E27FC236}">
                  <a16:creationId xmlns:a16="http://schemas.microsoft.com/office/drawing/2014/main" id="{DAE6C3D7-7D5B-4926-877D-45F117BB6B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9" name="Group 28">
            <a:extLst>
              <a:ext uri="{FF2B5EF4-FFF2-40B4-BE49-F238E27FC236}">
                <a16:creationId xmlns:a16="http://schemas.microsoft.com/office/drawing/2014/main" id="{967346A5-7569-4F15-AB5D-BE3DADF192C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685727" y="4683666"/>
            <a:ext cx="2514948" cy="2174333"/>
            <a:chOff x="-305" y="-4155"/>
            <a:chExt cx="2514948" cy="2174333"/>
          </a:xfrm>
        </p:grpSpPr>
        <p:sp>
          <p:nvSpPr>
            <p:cNvPr id="30" name="Freeform: Shape 29">
              <a:extLst>
                <a:ext uri="{FF2B5EF4-FFF2-40B4-BE49-F238E27FC236}">
                  <a16:creationId xmlns:a16="http://schemas.microsoft.com/office/drawing/2014/main" id="{E1951533-A568-4765-AB1F-F71D9AFDE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A7214F52-4F3F-4C96-A62E-F1401D6C04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023146A1-291C-4FA0-AB5B-EB04D42398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33" name="Freeform: Shape 32">
              <a:extLst>
                <a:ext uri="{FF2B5EF4-FFF2-40B4-BE49-F238E27FC236}">
                  <a16:creationId xmlns:a16="http://schemas.microsoft.com/office/drawing/2014/main" id="{62977932-2B03-4899-8306-5002CEE68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CuadroTexto 3">
            <a:extLst>
              <a:ext uri="{FF2B5EF4-FFF2-40B4-BE49-F238E27FC236}">
                <a16:creationId xmlns:a16="http://schemas.microsoft.com/office/drawing/2014/main" id="{41BACA90-C533-C439-C72B-C1ED21222461}"/>
              </a:ext>
            </a:extLst>
          </p:cNvPr>
          <p:cNvSpPr txBox="1"/>
          <p:nvPr/>
        </p:nvSpPr>
        <p:spPr>
          <a:xfrm>
            <a:off x="3388040" y="4906027"/>
            <a:ext cx="8803655" cy="1237005"/>
          </a:xfrm>
          <a:prstGeom prst="rect">
            <a:avLst/>
          </a:prstGeom>
          <a:noFill/>
        </p:spPr>
        <p:txBody>
          <a:bodyPr wrap="square" rtlCol="0">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s-ES" sz="2400" b="0" i="0" u="none" strike="noStrike" kern="1200" cap="none" spc="0" normalizeH="0" baseline="0" noProof="0" dirty="0">
                <a:ln>
                  <a:noFill/>
                </a:ln>
                <a:solidFill>
                  <a:prstClr val="black"/>
                </a:solidFill>
                <a:effectLst/>
                <a:uLnTx/>
                <a:uFillTx/>
                <a:latin typeface="Aptos" panose="02110004020202020204"/>
                <a:ea typeface="+mn-ea"/>
                <a:cs typeface="+mn-cs"/>
              </a:rPr>
              <a:t>MIGUEL ÁNGEL HERRERO HERNÁNDEZ</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s-ES" sz="2000" b="0" i="0" u="none" strike="noStrike" kern="1200" cap="none" spc="0" normalizeH="0" baseline="0" noProof="0" dirty="0">
                <a:ln>
                  <a:noFill/>
                </a:ln>
                <a:solidFill>
                  <a:prstClr val="black"/>
                </a:solidFill>
                <a:effectLst/>
                <a:uLnTx/>
                <a:uFillTx/>
                <a:latin typeface="Aptos" panose="02110004020202020204"/>
                <a:ea typeface="+mn-ea"/>
                <a:cs typeface="+mn-cs"/>
              </a:rPr>
              <a:t>JEFE DEL SERVICIO DE EVALUACIÓN Y CONTROL DE LA TRANSPARENCIA</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ES" sz="2000" dirty="0">
                <a:solidFill>
                  <a:prstClr val="black"/>
                </a:solidFill>
                <a:latin typeface="Aptos" panose="02110004020202020204"/>
              </a:rPr>
              <a:t>COMISIONADO DE TRANSPARENCIA Y ACCESO A LA INFORMACIÓN PÚBLICA</a:t>
            </a:r>
            <a:endParaRPr kumimoji="0" lang="es-ES" sz="20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095921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611362F-52D4-1F47-8D82-154C860C5FF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70A6010-9641-9513-A8C2-D4FBD4384E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8E2A708F-C28C-F877-1977-C36C17F01B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697F40EE-7F96-7834-55F9-9F1BD585ED8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387341C1-C33C-679B-5B5C-4A6CB6A61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FE5C71BE-5AD1-D65F-0CF3-B82CB999BA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DEB649DD-7A22-E54C-1A8F-8E9ED86A4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8F2E1B37-1A21-6465-3374-3E0F25AF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ítulo 1">
            <a:extLst>
              <a:ext uri="{FF2B5EF4-FFF2-40B4-BE49-F238E27FC236}">
                <a16:creationId xmlns:a16="http://schemas.microsoft.com/office/drawing/2014/main" id="{A3918780-1073-880E-3E2D-AEDE944BEC65}"/>
              </a:ext>
            </a:extLst>
          </p:cNvPr>
          <p:cNvSpPr>
            <a:spLocks noGrp="1"/>
          </p:cNvSpPr>
          <p:nvPr>
            <p:ph type="title"/>
          </p:nvPr>
        </p:nvSpPr>
        <p:spPr>
          <a:xfrm>
            <a:off x="649619" y="-228562"/>
            <a:ext cx="10894986" cy="1223173"/>
          </a:xfrm>
        </p:spPr>
        <p:txBody>
          <a:bodyPr>
            <a:normAutofit/>
          </a:bodyPr>
          <a:lstStyle/>
          <a:p>
            <a:r>
              <a:rPr lang="es-ES" dirty="0">
                <a:solidFill>
                  <a:schemeClr val="tx2"/>
                </a:solidFill>
              </a:rPr>
              <a:t>PROCESO DE EVALUACIÓN</a:t>
            </a:r>
          </a:p>
        </p:txBody>
      </p:sp>
      <p:graphicFrame>
        <p:nvGraphicFramePr>
          <p:cNvPr id="7" name="Marcador de contenido 6">
            <a:extLst>
              <a:ext uri="{FF2B5EF4-FFF2-40B4-BE49-F238E27FC236}">
                <a16:creationId xmlns:a16="http://schemas.microsoft.com/office/drawing/2014/main" id="{EE1C005F-184F-7C32-7C02-149CC685F220}"/>
              </a:ext>
            </a:extLst>
          </p:cNvPr>
          <p:cNvGraphicFramePr>
            <a:graphicFrameLocks noGrp="1"/>
          </p:cNvGraphicFramePr>
          <p:nvPr>
            <p:ph idx="1"/>
            <p:extLst>
              <p:ext uri="{D42A27DB-BD31-4B8C-83A1-F6EECF244321}">
                <p14:modId xmlns:p14="http://schemas.microsoft.com/office/powerpoint/2010/main" val="2905547970"/>
              </p:ext>
            </p:extLst>
          </p:nvPr>
        </p:nvGraphicFramePr>
        <p:xfrm>
          <a:off x="0" y="777612"/>
          <a:ext cx="12209941" cy="6048662"/>
        </p:xfrm>
        <a:graphic>
          <a:graphicData uri="http://schemas.openxmlformats.org/drawingml/2006/table">
            <a:tbl>
              <a:tblPr firstRow="1" firstCol="1" bandRow="1"/>
              <a:tblGrid>
                <a:gridCol w="3050328">
                  <a:extLst>
                    <a:ext uri="{9D8B030D-6E8A-4147-A177-3AD203B41FA5}">
                      <a16:colId xmlns:a16="http://schemas.microsoft.com/office/drawing/2014/main" val="3579618105"/>
                    </a:ext>
                  </a:extLst>
                </a:gridCol>
                <a:gridCol w="901298">
                  <a:extLst>
                    <a:ext uri="{9D8B030D-6E8A-4147-A177-3AD203B41FA5}">
                      <a16:colId xmlns:a16="http://schemas.microsoft.com/office/drawing/2014/main" val="2905538621"/>
                    </a:ext>
                  </a:extLst>
                </a:gridCol>
                <a:gridCol w="931486">
                  <a:extLst>
                    <a:ext uri="{9D8B030D-6E8A-4147-A177-3AD203B41FA5}">
                      <a16:colId xmlns:a16="http://schemas.microsoft.com/office/drawing/2014/main" val="2847350950"/>
                    </a:ext>
                  </a:extLst>
                </a:gridCol>
                <a:gridCol w="1019173">
                  <a:extLst>
                    <a:ext uri="{9D8B030D-6E8A-4147-A177-3AD203B41FA5}">
                      <a16:colId xmlns:a16="http://schemas.microsoft.com/office/drawing/2014/main" val="381182874"/>
                    </a:ext>
                  </a:extLst>
                </a:gridCol>
                <a:gridCol w="1019173">
                  <a:extLst>
                    <a:ext uri="{9D8B030D-6E8A-4147-A177-3AD203B41FA5}">
                      <a16:colId xmlns:a16="http://schemas.microsoft.com/office/drawing/2014/main" val="411750473"/>
                    </a:ext>
                  </a:extLst>
                </a:gridCol>
                <a:gridCol w="1019173">
                  <a:extLst>
                    <a:ext uri="{9D8B030D-6E8A-4147-A177-3AD203B41FA5}">
                      <a16:colId xmlns:a16="http://schemas.microsoft.com/office/drawing/2014/main" val="3813694703"/>
                    </a:ext>
                  </a:extLst>
                </a:gridCol>
                <a:gridCol w="1221856">
                  <a:extLst>
                    <a:ext uri="{9D8B030D-6E8A-4147-A177-3AD203B41FA5}">
                      <a16:colId xmlns:a16="http://schemas.microsoft.com/office/drawing/2014/main" val="2975754547"/>
                    </a:ext>
                  </a:extLst>
                </a:gridCol>
                <a:gridCol w="1425979">
                  <a:extLst>
                    <a:ext uri="{9D8B030D-6E8A-4147-A177-3AD203B41FA5}">
                      <a16:colId xmlns:a16="http://schemas.microsoft.com/office/drawing/2014/main" val="3188608459"/>
                    </a:ext>
                  </a:extLst>
                </a:gridCol>
                <a:gridCol w="1621475">
                  <a:extLst>
                    <a:ext uri="{9D8B030D-6E8A-4147-A177-3AD203B41FA5}">
                      <a16:colId xmlns:a16="http://schemas.microsoft.com/office/drawing/2014/main" val="4069651346"/>
                    </a:ext>
                  </a:extLst>
                </a:gridCol>
              </a:tblGrid>
              <a:tr h="797874">
                <a:tc>
                  <a:txBody>
                    <a:bodyPr/>
                    <a:lstStyle/>
                    <a:p>
                      <a:pPr algn="ctr">
                        <a:lnSpc>
                          <a:spcPct val="107000"/>
                        </a:lnSpc>
                        <a:spcAft>
                          <a:spcPts val="800"/>
                        </a:spcAft>
                        <a:buNone/>
                      </a:pPr>
                      <a:r>
                        <a:rPr lang="es-ES" sz="2000" b="1" kern="100" dirty="0">
                          <a:solidFill>
                            <a:srgbClr val="FFFFFF"/>
                          </a:solidFill>
                          <a:effectLst/>
                          <a:latin typeface="Aptos" panose="020B0004020202020204" pitchFamily="34" charset="0"/>
                          <a:ea typeface="Aptos" panose="020B0004020202020204" pitchFamily="34" charset="0"/>
                          <a:cs typeface="Calibri" panose="020F0502020204030204" pitchFamily="34" charset="0"/>
                        </a:rPr>
                        <a:t>Subsectores públicos</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A900"/>
                    </a:solidFill>
                  </a:tcPr>
                </a:tc>
                <a:tc>
                  <a:txBody>
                    <a:bodyPr/>
                    <a:lstStyle/>
                    <a:p>
                      <a:pPr algn="ctr">
                        <a:lnSpc>
                          <a:spcPct val="107000"/>
                        </a:lnSpc>
                        <a:spcAft>
                          <a:spcPts val="800"/>
                        </a:spcAft>
                        <a:buNone/>
                      </a:pPr>
                      <a:r>
                        <a:rPr lang="es-ES" sz="2000" b="1" kern="100" dirty="0">
                          <a:solidFill>
                            <a:srgbClr val="FFFFFF"/>
                          </a:solidFill>
                          <a:effectLst/>
                          <a:latin typeface="Aptos" panose="020B0004020202020204" pitchFamily="34" charset="0"/>
                          <a:ea typeface="Times New Roman" panose="02020603050405020304" pitchFamily="18" charset="0"/>
                          <a:cs typeface="Calibri" panose="020F0502020204030204" pitchFamily="34" charset="0"/>
                        </a:rPr>
                        <a:t>2016</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A900"/>
                    </a:solidFill>
                  </a:tcPr>
                </a:tc>
                <a:tc>
                  <a:txBody>
                    <a:bodyPr/>
                    <a:lstStyle/>
                    <a:p>
                      <a:pPr algn="ctr">
                        <a:lnSpc>
                          <a:spcPct val="107000"/>
                        </a:lnSpc>
                        <a:spcAft>
                          <a:spcPts val="800"/>
                        </a:spcAft>
                        <a:buNone/>
                      </a:pPr>
                      <a:r>
                        <a:rPr lang="es-ES" sz="2000" b="1" kern="100">
                          <a:solidFill>
                            <a:srgbClr val="FFFFFF"/>
                          </a:solidFill>
                          <a:effectLst/>
                          <a:latin typeface="Aptos" panose="020B0004020202020204" pitchFamily="34" charset="0"/>
                          <a:ea typeface="Times New Roman" panose="02020603050405020304" pitchFamily="18" charset="0"/>
                          <a:cs typeface="Calibri" panose="020F0502020204030204" pitchFamily="34" charset="0"/>
                        </a:rPr>
                        <a:t>2017</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A900"/>
                    </a:solidFill>
                  </a:tcPr>
                </a:tc>
                <a:tc>
                  <a:txBody>
                    <a:bodyPr/>
                    <a:lstStyle/>
                    <a:p>
                      <a:pPr algn="ctr">
                        <a:lnSpc>
                          <a:spcPct val="107000"/>
                        </a:lnSpc>
                        <a:spcAft>
                          <a:spcPts val="800"/>
                        </a:spcAft>
                        <a:buNone/>
                      </a:pPr>
                      <a:r>
                        <a:rPr lang="es-ES" sz="2000" b="1" kern="100">
                          <a:solidFill>
                            <a:srgbClr val="FFFFFF"/>
                          </a:solidFill>
                          <a:effectLst/>
                          <a:latin typeface="Aptos" panose="020B0004020202020204" pitchFamily="34" charset="0"/>
                          <a:ea typeface="Times New Roman" panose="02020603050405020304" pitchFamily="18" charset="0"/>
                          <a:cs typeface="Calibri" panose="020F0502020204030204" pitchFamily="34" charset="0"/>
                        </a:rPr>
                        <a:t>2018</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A900"/>
                    </a:solidFill>
                  </a:tcPr>
                </a:tc>
                <a:tc>
                  <a:txBody>
                    <a:bodyPr/>
                    <a:lstStyle/>
                    <a:p>
                      <a:pPr algn="ctr">
                        <a:lnSpc>
                          <a:spcPct val="107000"/>
                        </a:lnSpc>
                        <a:spcAft>
                          <a:spcPts val="800"/>
                        </a:spcAft>
                        <a:buNone/>
                      </a:pPr>
                      <a:r>
                        <a:rPr lang="es-ES" sz="2000" b="1" kern="100" dirty="0">
                          <a:solidFill>
                            <a:srgbClr val="FFFFFF"/>
                          </a:solidFill>
                          <a:effectLst/>
                          <a:latin typeface="Aptos" panose="020B0004020202020204" pitchFamily="34" charset="0"/>
                          <a:ea typeface="Times New Roman" panose="02020603050405020304" pitchFamily="18" charset="0"/>
                          <a:cs typeface="Calibri" panose="020F0502020204030204" pitchFamily="34" charset="0"/>
                        </a:rPr>
                        <a:t>2019</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A900"/>
                    </a:solidFill>
                  </a:tcPr>
                </a:tc>
                <a:tc>
                  <a:txBody>
                    <a:bodyPr/>
                    <a:lstStyle/>
                    <a:p>
                      <a:pPr algn="ctr">
                        <a:lnSpc>
                          <a:spcPct val="107000"/>
                        </a:lnSpc>
                        <a:spcAft>
                          <a:spcPts val="800"/>
                        </a:spcAft>
                        <a:buNone/>
                      </a:pPr>
                      <a:r>
                        <a:rPr lang="es-ES" sz="2000" b="1" kern="100">
                          <a:solidFill>
                            <a:srgbClr val="FFFFFF"/>
                          </a:solidFill>
                          <a:effectLst/>
                          <a:latin typeface="Aptos" panose="020B0004020202020204" pitchFamily="34" charset="0"/>
                          <a:ea typeface="Times New Roman" panose="02020603050405020304" pitchFamily="18" charset="0"/>
                          <a:cs typeface="Calibri" panose="020F0502020204030204" pitchFamily="34" charset="0"/>
                        </a:rPr>
                        <a:t>2020</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A900"/>
                    </a:solidFill>
                  </a:tcPr>
                </a:tc>
                <a:tc>
                  <a:txBody>
                    <a:bodyPr/>
                    <a:lstStyle/>
                    <a:p>
                      <a:pPr algn="ctr">
                        <a:lnSpc>
                          <a:spcPct val="107000"/>
                        </a:lnSpc>
                        <a:spcAft>
                          <a:spcPts val="800"/>
                        </a:spcAft>
                        <a:buNone/>
                      </a:pPr>
                      <a:r>
                        <a:rPr lang="es-ES" sz="2000" b="1" kern="100">
                          <a:solidFill>
                            <a:srgbClr val="FFFFFF"/>
                          </a:solidFill>
                          <a:effectLst/>
                          <a:latin typeface="Aptos" panose="020B0004020202020204" pitchFamily="34" charset="0"/>
                          <a:ea typeface="Times New Roman" panose="02020603050405020304" pitchFamily="18" charset="0"/>
                          <a:cs typeface="Calibri" panose="020F0502020204030204" pitchFamily="34" charset="0"/>
                        </a:rPr>
                        <a:t>2021</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A900"/>
                    </a:solidFill>
                  </a:tcPr>
                </a:tc>
                <a:tc>
                  <a:txBody>
                    <a:bodyPr/>
                    <a:lstStyle/>
                    <a:p>
                      <a:pPr algn="ctr">
                        <a:lnSpc>
                          <a:spcPct val="107000"/>
                        </a:lnSpc>
                        <a:spcAft>
                          <a:spcPts val="800"/>
                        </a:spcAft>
                        <a:buNone/>
                      </a:pPr>
                      <a:r>
                        <a:rPr lang="es-ES" sz="2000" b="1" kern="100">
                          <a:solidFill>
                            <a:srgbClr val="FFFFFF"/>
                          </a:solidFill>
                          <a:effectLst/>
                          <a:latin typeface="Aptos" panose="020B0004020202020204" pitchFamily="34" charset="0"/>
                          <a:ea typeface="Times New Roman" panose="02020603050405020304" pitchFamily="18" charset="0"/>
                          <a:cs typeface="Calibri" panose="020F0502020204030204" pitchFamily="34" charset="0"/>
                        </a:rPr>
                        <a:t>2022 - 1º sem 2023</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A900"/>
                    </a:solidFill>
                  </a:tcPr>
                </a:tc>
                <a:tc>
                  <a:txBody>
                    <a:bodyPr/>
                    <a:lstStyle/>
                    <a:p>
                      <a:pPr algn="ctr">
                        <a:lnSpc>
                          <a:spcPct val="107000"/>
                        </a:lnSpc>
                        <a:spcAft>
                          <a:spcPts val="800"/>
                        </a:spcAft>
                        <a:buNone/>
                      </a:pPr>
                      <a:r>
                        <a:rPr lang="es-ES" sz="2000" b="1" kern="100">
                          <a:solidFill>
                            <a:srgbClr val="FFFFFF"/>
                          </a:solidFill>
                          <a:effectLst/>
                          <a:latin typeface="Aptos" panose="020B0004020202020204" pitchFamily="34" charset="0"/>
                          <a:ea typeface="Times New Roman" panose="02020603050405020304" pitchFamily="18" charset="0"/>
                          <a:cs typeface="Calibri" panose="020F0502020204030204" pitchFamily="34" charset="0"/>
                        </a:rPr>
                        <a:t> </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7000"/>
                        </a:lnSpc>
                        <a:spcAft>
                          <a:spcPts val="800"/>
                        </a:spcAft>
                        <a:buNone/>
                      </a:pPr>
                      <a:r>
                        <a:rPr lang="es-ES" sz="2000" b="1" kern="100">
                          <a:solidFill>
                            <a:srgbClr val="FFFFFF"/>
                          </a:solidFill>
                          <a:effectLst/>
                          <a:latin typeface="Aptos" panose="020B0004020202020204" pitchFamily="34" charset="0"/>
                          <a:ea typeface="Times New Roman" panose="02020603050405020304" pitchFamily="18" charset="0"/>
                          <a:cs typeface="Calibri" panose="020F0502020204030204" pitchFamily="34" charset="0"/>
                        </a:rPr>
                        <a:t>2º sem 2023 – 2024</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7000"/>
                        </a:lnSpc>
                        <a:spcAft>
                          <a:spcPts val="800"/>
                        </a:spcAft>
                        <a:buNone/>
                      </a:pPr>
                      <a:r>
                        <a:rPr lang="es-ES" sz="2000" b="1" kern="100">
                          <a:solidFill>
                            <a:srgbClr val="FFFFFF"/>
                          </a:solidFill>
                          <a:effectLst/>
                          <a:latin typeface="Aptos" panose="020B0004020202020204" pitchFamily="34" charset="0"/>
                          <a:ea typeface="Times New Roman" panose="02020603050405020304" pitchFamily="18" charset="0"/>
                          <a:cs typeface="Calibri" panose="020F0502020204030204" pitchFamily="34" charset="0"/>
                        </a:rPr>
                        <a:t> </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A900"/>
                    </a:solidFill>
                  </a:tcPr>
                </a:tc>
                <a:extLst>
                  <a:ext uri="{0D108BD9-81ED-4DB2-BD59-A6C34878D82A}">
                    <a16:rowId xmlns:a16="http://schemas.microsoft.com/office/drawing/2014/main" val="1964185930"/>
                  </a:ext>
                </a:extLst>
              </a:tr>
              <a:tr h="712068">
                <a:tc>
                  <a:txBody>
                    <a:bodyPr/>
                    <a:lstStyle/>
                    <a:p>
                      <a:pP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Sector público autonómico</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7,69</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4,28</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5,07</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6,90</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8,47</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8,51</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8,63</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8,85</a:t>
                      </a:r>
                    </a:p>
                  </a:txBody>
                  <a:tcPr marL="36000" marR="36000" marT="144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36202211"/>
                  </a:ext>
                </a:extLst>
              </a:tr>
              <a:tr h="483178">
                <a:tc>
                  <a:txBody>
                    <a:bodyPr/>
                    <a:lstStyle/>
                    <a:p>
                      <a:pP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Sector público insular</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3,85</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5,35</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5,56</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7,63</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8,26</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8,42</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8,20</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8,87</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6000" marR="36000" marT="72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33924650"/>
                  </a:ext>
                </a:extLst>
              </a:tr>
              <a:tr h="483178">
                <a:tc>
                  <a:txBody>
                    <a:bodyPr/>
                    <a:lstStyle/>
                    <a:p>
                      <a:pP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Sector público local</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3,03</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5,21</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5,17</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5,84</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7,22</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7,37</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7,73</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8,12</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6000" marR="36000" marT="72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69567850"/>
                  </a:ext>
                </a:extLst>
              </a:tr>
              <a:tr h="712068">
                <a:tc>
                  <a:txBody>
                    <a:bodyPr/>
                    <a:lstStyle/>
                    <a:p>
                      <a:pP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Sector público universitario</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buNone/>
                      </a:pPr>
                      <a:endParaRPr lang="es-ES" sz="2000" kern="100">
                        <a:effectLst/>
                        <a:latin typeface="Aptos" panose="020B00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4,08</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4,93</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5,59</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8,80</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8,74</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1080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8,48</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8,90</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6000" marR="36000" marT="144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86731339"/>
                  </a:ext>
                </a:extLst>
              </a:tr>
              <a:tr h="483178">
                <a:tc>
                  <a:txBody>
                    <a:bodyPr/>
                    <a:lstStyle/>
                    <a:p>
                      <a:pP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Mancomunidades</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buNone/>
                      </a:pPr>
                      <a:endParaRPr lang="es-ES" sz="2000" kern="100">
                        <a:effectLst/>
                        <a:latin typeface="Aptos" panose="020B00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buNone/>
                      </a:pPr>
                      <a:endParaRPr lang="es-ES" sz="2000" kern="100">
                        <a:effectLst/>
                        <a:latin typeface="Aptos" panose="020B00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buNone/>
                      </a:pPr>
                      <a:endParaRPr lang="es-ES" sz="2000" kern="100">
                        <a:effectLst/>
                        <a:latin typeface="Aptos" panose="020B00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buNone/>
                      </a:pPr>
                      <a:endParaRPr lang="es-ES" sz="2000" kern="100">
                        <a:effectLst/>
                        <a:latin typeface="Aptos" panose="020B00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4,00</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5,32</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6,95</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7,72</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6000" marR="36000" marT="72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26736733"/>
                  </a:ext>
                </a:extLst>
              </a:tr>
              <a:tr h="483178">
                <a:tc>
                  <a:txBody>
                    <a:bodyPr/>
                    <a:lstStyle/>
                    <a:p>
                      <a:pP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Asociaciones públicas</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buNone/>
                      </a:pPr>
                      <a:endParaRPr lang="es-ES" sz="2000" kern="100">
                        <a:effectLst/>
                        <a:latin typeface="Aptos" panose="020B00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buNone/>
                      </a:pPr>
                      <a:endParaRPr lang="es-ES" sz="2000" kern="100">
                        <a:effectLst/>
                        <a:latin typeface="Aptos" panose="020B00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4,18</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6,35</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8,00</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8,80</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9,25</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kern="1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9,23</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6000" marR="36000" marT="72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95026291"/>
                  </a:ext>
                </a:extLst>
              </a:tr>
              <a:tr h="712068">
                <a:tc>
                  <a:txBody>
                    <a:bodyPr/>
                    <a:lstStyle/>
                    <a:p>
                      <a:pPr algn="ctr">
                        <a:lnSpc>
                          <a:spcPct val="107000"/>
                        </a:lnSpc>
                        <a:spcAft>
                          <a:spcPts val="800"/>
                        </a:spcAft>
                        <a:buNone/>
                      </a:pPr>
                      <a:r>
                        <a:rPr lang="es-ES" sz="2000" b="1"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Total general entes públicos</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4D9"/>
                    </a:solidFill>
                  </a:tcPr>
                </a:tc>
                <a:tc>
                  <a:txBody>
                    <a:bodyPr/>
                    <a:lstStyle/>
                    <a:p>
                      <a:pPr algn="ctr">
                        <a:lnSpc>
                          <a:spcPct val="107000"/>
                        </a:lnSpc>
                        <a:spcAft>
                          <a:spcPts val="800"/>
                        </a:spcAft>
                        <a:buNone/>
                      </a:pPr>
                      <a:r>
                        <a:rPr lang="es-ES" sz="2000" b="1"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3,14</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4D9"/>
                    </a:solidFill>
                  </a:tcPr>
                </a:tc>
                <a:tc>
                  <a:txBody>
                    <a:bodyPr/>
                    <a:lstStyle/>
                    <a:p>
                      <a:pPr algn="ctr">
                        <a:lnSpc>
                          <a:spcPct val="107000"/>
                        </a:lnSpc>
                        <a:spcAft>
                          <a:spcPts val="800"/>
                        </a:spcAft>
                        <a:buNone/>
                      </a:pPr>
                      <a:r>
                        <a:rPr lang="es-ES" sz="2000" b="1"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5,03</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4D9"/>
                    </a:solidFill>
                  </a:tcPr>
                </a:tc>
                <a:tc>
                  <a:txBody>
                    <a:bodyPr/>
                    <a:lstStyle/>
                    <a:p>
                      <a:pPr algn="ctr">
                        <a:lnSpc>
                          <a:spcPct val="107000"/>
                        </a:lnSpc>
                        <a:spcAft>
                          <a:spcPts val="800"/>
                        </a:spcAft>
                        <a:buNone/>
                      </a:pPr>
                      <a:r>
                        <a:rPr lang="es-ES" sz="2000" b="1"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5,27</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4D9"/>
                    </a:solidFill>
                  </a:tcPr>
                </a:tc>
                <a:tc>
                  <a:txBody>
                    <a:bodyPr/>
                    <a:lstStyle/>
                    <a:p>
                      <a:pPr algn="ctr">
                        <a:lnSpc>
                          <a:spcPct val="107000"/>
                        </a:lnSpc>
                        <a:spcAft>
                          <a:spcPts val="800"/>
                        </a:spcAft>
                        <a:buNone/>
                      </a:pPr>
                      <a:r>
                        <a:rPr lang="es-ES" sz="2000" b="1" kern="1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6,49</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4D9"/>
                    </a:solidFill>
                  </a:tcPr>
                </a:tc>
                <a:tc>
                  <a:txBody>
                    <a:bodyPr/>
                    <a:lstStyle/>
                    <a:p>
                      <a:pPr algn="ctr">
                        <a:lnSpc>
                          <a:spcPct val="107000"/>
                        </a:lnSpc>
                        <a:spcAft>
                          <a:spcPts val="800"/>
                        </a:spcAft>
                        <a:buNone/>
                      </a:pPr>
                      <a:r>
                        <a:rPr lang="es-ES" sz="2000" b="1"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7,65</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4D9"/>
                    </a:solidFill>
                  </a:tcPr>
                </a:tc>
                <a:tc>
                  <a:txBody>
                    <a:bodyPr/>
                    <a:lstStyle/>
                    <a:p>
                      <a:pPr algn="ctr">
                        <a:lnSpc>
                          <a:spcPct val="107000"/>
                        </a:lnSpc>
                        <a:spcAft>
                          <a:spcPts val="800"/>
                        </a:spcAft>
                        <a:buNone/>
                      </a:pPr>
                      <a:r>
                        <a:rPr lang="es-ES" sz="2000" b="1"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7,82</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4D9"/>
                    </a:solidFill>
                  </a:tcPr>
                </a:tc>
                <a:tc>
                  <a:txBody>
                    <a:bodyPr/>
                    <a:lstStyle/>
                    <a:p>
                      <a:pPr algn="ctr">
                        <a:lnSpc>
                          <a:spcPct val="107000"/>
                        </a:lnSpc>
                        <a:spcAft>
                          <a:spcPts val="800"/>
                        </a:spcAft>
                        <a:buNone/>
                      </a:pPr>
                      <a:r>
                        <a:rPr lang="es-ES" sz="2000" b="1" kern="1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8,00</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4D9"/>
                    </a:solidFill>
                  </a:tcPr>
                </a:tc>
                <a:tc>
                  <a:txBody>
                    <a:bodyPr/>
                    <a:lstStyle/>
                    <a:p>
                      <a:pPr algn="ctr">
                        <a:lnSpc>
                          <a:spcPct val="107000"/>
                        </a:lnSpc>
                        <a:spcAft>
                          <a:spcPts val="800"/>
                        </a:spcAft>
                        <a:buNone/>
                      </a:pPr>
                      <a:r>
                        <a:rPr lang="es-ES" sz="2000" b="1" kern="1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8,44</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6000" marR="36000" marT="360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4D9"/>
                    </a:solidFill>
                  </a:tcPr>
                </a:tc>
                <a:extLst>
                  <a:ext uri="{0D108BD9-81ED-4DB2-BD59-A6C34878D82A}">
                    <a16:rowId xmlns:a16="http://schemas.microsoft.com/office/drawing/2014/main" val="3090111391"/>
                  </a:ext>
                </a:extLst>
              </a:tr>
              <a:tr h="483178">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Corps. de derecho público</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4D9"/>
                    </a:solid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 </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4D9"/>
                    </a:solidFill>
                  </a:tcPr>
                </a:tc>
                <a:tc>
                  <a:txBody>
                    <a:bodyPr/>
                    <a:lstStyle/>
                    <a:p>
                      <a:pPr algn="ctr">
                        <a:lnSpc>
                          <a:spcPct val="107000"/>
                        </a:lnSpc>
                        <a:spcAft>
                          <a:spcPts val="800"/>
                        </a:spcAft>
                        <a:buNone/>
                      </a:pPr>
                      <a:r>
                        <a:rPr lang="es-ES" sz="2000" kern="1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 </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4D9"/>
                    </a:solid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 </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4D9"/>
                    </a:solid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4,52</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4D9"/>
                    </a:solid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5,57</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4D9"/>
                    </a:solidFill>
                  </a:tcPr>
                </a:tc>
                <a:tc>
                  <a:txBody>
                    <a:bodyPr/>
                    <a:lstStyle/>
                    <a:p>
                      <a:pPr algn="ctr">
                        <a:lnSpc>
                          <a:spcPct val="107000"/>
                        </a:lnSpc>
                        <a:spcAft>
                          <a:spcPts val="800"/>
                        </a:spcAft>
                        <a:buNone/>
                      </a:pPr>
                      <a:r>
                        <a:rPr lang="es-ES" sz="2000" kern="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6,35</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4D9"/>
                    </a:solidFill>
                  </a:tcPr>
                </a:tc>
                <a:tc>
                  <a:txBody>
                    <a:bodyPr/>
                    <a:lstStyle/>
                    <a:p>
                      <a:pPr algn="ctr">
                        <a:lnSpc>
                          <a:spcPct val="107000"/>
                        </a:lnSpc>
                        <a:spcAft>
                          <a:spcPts val="800"/>
                        </a:spcAft>
                        <a:buNone/>
                      </a:pPr>
                      <a:r>
                        <a:rPr lang="es-ES" sz="2000" kern="1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7,03</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4D9"/>
                    </a:solidFill>
                  </a:tcPr>
                </a:tc>
                <a:tc>
                  <a:txBody>
                    <a:bodyPr/>
                    <a:lstStyle/>
                    <a:p>
                      <a:pPr algn="ctr">
                        <a:lnSpc>
                          <a:spcPct val="107000"/>
                        </a:lnSpc>
                        <a:spcAft>
                          <a:spcPts val="800"/>
                        </a:spcAft>
                        <a:buNone/>
                      </a:pPr>
                      <a:r>
                        <a:rPr lang="es-ES" sz="2000" kern="1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8,35</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6000" marR="36000" marT="72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4D9"/>
                    </a:solidFill>
                  </a:tcPr>
                </a:tc>
                <a:extLst>
                  <a:ext uri="{0D108BD9-81ED-4DB2-BD59-A6C34878D82A}">
                    <a16:rowId xmlns:a16="http://schemas.microsoft.com/office/drawing/2014/main" val="1483013586"/>
                  </a:ext>
                </a:extLst>
              </a:tr>
            </a:tbl>
          </a:graphicData>
        </a:graphic>
      </p:graphicFrame>
      <p:grpSp>
        <p:nvGrpSpPr>
          <p:cNvPr id="18" name="Group 17">
            <a:extLst>
              <a:ext uri="{FF2B5EF4-FFF2-40B4-BE49-F238E27FC236}">
                <a16:creationId xmlns:a16="http://schemas.microsoft.com/office/drawing/2014/main" id="{AF11CB2C-EC66-20AE-D924-713696BCBB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D92DB069-2155-9C57-5412-6FE9AE22E3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8608D745-2BC1-C02F-6E4D-F48DB7EDA8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9CE3303F-0DA9-4942-1DDA-9BCC40C74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2012190C-54B6-F328-C333-11B464F766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
        <p:nvSpPr>
          <p:cNvPr id="6" name="Rectangle 1">
            <a:extLst>
              <a:ext uri="{FF2B5EF4-FFF2-40B4-BE49-F238E27FC236}">
                <a16:creationId xmlns:a16="http://schemas.microsoft.com/office/drawing/2014/main" id="{D63015CF-1118-D946-BD91-7D0EF4C5A6F7}"/>
              </a:ext>
            </a:extLst>
          </p:cNvPr>
          <p:cNvSpPr>
            <a:spLocks noChangeArrowheads="1"/>
          </p:cNvSpPr>
          <p:nvPr/>
        </p:nvSpPr>
        <p:spPr bwMode="auto">
          <a:xfrm>
            <a:off x="-2284828" y="3000375"/>
            <a:ext cx="2355933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9" name="Rectangle 2">
            <a:extLst>
              <a:ext uri="{FF2B5EF4-FFF2-40B4-BE49-F238E27FC236}">
                <a16:creationId xmlns:a16="http://schemas.microsoft.com/office/drawing/2014/main" id="{95691620-553B-EC3E-F8C9-939A56FFB7C6}"/>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spTree>
    <p:extLst>
      <p:ext uri="{BB962C8B-B14F-4D97-AF65-F5344CB8AC3E}">
        <p14:creationId xmlns:p14="http://schemas.microsoft.com/office/powerpoint/2010/main" val="2230524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DD915E7-FDCA-FDD8-3F0C-E46541C7165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BF384B-DE28-51A6-C875-2B1715BE1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7EE93556-7DF1-5F32-A2E6-E446104283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49A8286C-248C-BB2B-32F3-557F80F2A59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FF52274D-5014-BE5D-75C2-E85B01D9D7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FDDD8713-2BB8-631B-95BD-DAA84A5373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4411B636-A549-DD0C-0929-22D603F51A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B3EE4DC7-138C-EF58-38D8-AC1FD21030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ítulo 1">
            <a:extLst>
              <a:ext uri="{FF2B5EF4-FFF2-40B4-BE49-F238E27FC236}">
                <a16:creationId xmlns:a16="http://schemas.microsoft.com/office/drawing/2014/main" id="{C4B89C10-56E6-C7B4-09C1-012A16B3D6CE}"/>
              </a:ext>
            </a:extLst>
          </p:cNvPr>
          <p:cNvSpPr>
            <a:spLocks noGrp="1"/>
          </p:cNvSpPr>
          <p:nvPr>
            <p:ph type="title"/>
          </p:nvPr>
        </p:nvSpPr>
        <p:spPr>
          <a:xfrm>
            <a:off x="649619" y="-228562"/>
            <a:ext cx="10894986" cy="1837349"/>
          </a:xfrm>
        </p:spPr>
        <p:txBody>
          <a:bodyPr>
            <a:normAutofit/>
          </a:bodyPr>
          <a:lstStyle/>
          <a:p>
            <a:r>
              <a:rPr lang="es-ES" dirty="0">
                <a:solidFill>
                  <a:schemeClr val="tx2"/>
                </a:solidFill>
              </a:rPr>
              <a:t>PROCESO DE EVALUACIÓN</a:t>
            </a:r>
          </a:p>
        </p:txBody>
      </p:sp>
      <p:sp>
        <p:nvSpPr>
          <p:cNvPr id="3" name="Marcador de contenido 2">
            <a:extLst>
              <a:ext uri="{FF2B5EF4-FFF2-40B4-BE49-F238E27FC236}">
                <a16:creationId xmlns:a16="http://schemas.microsoft.com/office/drawing/2014/main" id="{4926AD94-F3C3-B01B-A0F3-DB84B8EDDE61}"/>
              </a:ext>
            </a:extLst>
          </p:cNvPr>
          <p:cNvSpPr>
            <a:spLocks noGrp="1"/>
          </p:cNvSpPr>
          <p:nvPr>
            <p:ph idx="1"/>
          </p:nvPr>
        </p:nvSpPr>
        <p:spPr>
          <a:xfrm>
            <a:off x="-234801" y="808890"/>
            <a:ext cx="11542076" cy="4703376"/>
          </a:xfrm>
        </p:spPr>
        <p:txBody>
          <a:bodyPr anchor="t">
            <a:noAutofit/>
          </a:bodyPr>
          <a:lstStyle/>
          <a:p>
            <a:pPr lvl="1"/>
            <a:endParaRPr lang="es-ES" sz="3200" dirty="0">
              <a:solidFill>
                <a:schemeClr val="tx2"/>
              </a:solidFill>
            </a:endParaRPr>
          </a:p>
          <a:p>
            <a:pPr lvl="2"/>
            <a:endParaRPr lang="es-ES" dirty="0">
              <a:solidFill>
                <a:schemeClr val="tx2"/>
              </a:solidFill>
            </a:endParaRPr>
          </a:p>
        </p:txBody>
      </p:sp>
      <p:grpSp>
        <p:nvGrpSpPr>
          <p:cNvPr id="18" name="Group 17">
            <a:extLst>
              <a:ext uri="{FF2B5EF4-FFF2-40B4-BE49-F238E27FC236}">
                <a16:creationId xmlns:a16="http://schemas.microsoft.com/office/drawing/2014/main" id="{5789926E-7F2C-6118-3958-84C7AD6B0DE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0D10323D-EDC3-BC4A-C070-F6DDBD606C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F3C22807-8D9F-9D9F-DF9A-BF8C518305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E2482812-3748-DA7B-3DEA-682F5DEA45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166B5337-6811-B525-FC36-CBC4DF22CC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
        <p:nvSpPr>
          <p:cNvPr id="6" name="Rectangle 1">
            <a:extLst>
              <a:ext uri="{FF2B5EF4-FFF2-40B4-BE49-F238E27FC236}">
                <a16:creationId xmlns:a16="http://schemas.microsoft.com/office/drawing/2014/main" id="{53D23025-4DCB-9601-0D08-73BBBB2D33A4}"/>
              </a:ext>
            </a:extLst>
          </p:cNvPr>
          <p:cNvSpPr>
            <a:spLocks noChangeArrowheads="1"/>
          </p:cNvSpPr>
          <p:nvPr/>
        </p:nvSpPr>
        <p:spPr bwMode="auto">
          <a:xfrm>
            <a:off x="-2284828" y="3000375"/>
            <a:ext cx="2355933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graphicFrame>
        <p:nvGraphicFramePr>
          <p:cNvPr id="7" name="Tabla 6">
            <a:extLst>
              <a:ext uri="{FF2B5EF4-FFF2-40B4-BE49-F238E27FC236}">
                <a16:creationId xmlns:a16="http://schemas.microsoft.com/office/drawing/2014/main" id="{D2CF0F3A-DE9F-D5B8-B173-0FF60CC58D65}"/>
              </a:ext>
            </a:extLst>
          </p:cNvPr>
          <p:cNvGraphicFramePr>
            <a:graphicFrameLocks noGrp="1"/>
          </p:cNvGraphicFramePr>
          <p:nvPr>
            <p:extLst>
              <p:ext uri="{D42A27DB-BD31-4B8C-83A1-F6EECF244321}">
                <p14:modId xmlns:p14="http://schemas.microsoft.com/office/powerpoint/2010/main" val="988113574"/>
              </p:ext>
            </p:extLst>
          </p:nvPr>
        </p:nvGraphicFramePr>
        <p:xfrm>
          <a:off x="-18230" y="2115223"/>
          <a:ext cx="12246251" cy="3373439"/>
        </p:xfrm>
        <a:graphic>
          <a:graphicData uri="http://schemas.openxmlformats.org/drawingml/2006/table">
            <a:tbl>
              <a:tblPr firstRow="1" firstCol="1" bandRow="1"/>
              <a:tblGrid>
                <a:gridCol w="5306467">
                  <a:extLst>
                    <a:ext uri="{9D8B030D-6E8A-4147-A177-3AD203B41FA5}">
                      <a16:colId xmlns:a16="http://schemas.microsoft.com/office/drawing/2014/main" val="997818595"/>
                    </a:ext>
                  </a:extLst>
                </a:gridCol>
                <a:gridCol w="1734225">
                  <a:extLst>
                    <a:ext uri="{9D8B030D-6E8A-4147-A177-3AD203B41FA5}">
                      <a16:colId xmlns:a16="http://schemas.microsoft.com/office/drawing/2014/main" val="536739023"/>
                    </a:ext>
                  </a:extLst>
                </a:gridCol>
                <a:gridCol w="1734225">
                  <a:extLst>
                    <a:ext uri="{9D8B030D-6E8A-4147-A177-3AD203B41FA5}">
                      <a16:colId xmlns:a16="http://schemas.microsoft.com/office/drawing/2014/main" val="784331553"/>
                    </a:ext>
                  </a:extLst>
                </a:gridCol>
                <a:gridCol w="1735667">
                  <a:extLst>
                    <a:ext uri="{9D8B030D-6E8A-4147-A177-3AD203B41FA5}">
                      <a16:colId xmlns:a16="http://schemas.microsoft.com/office/drawing/2014/main" val="1645854825"/>
                    </a:ext>
                  </a:extLst>
                </a:gridCol>
                <a:gridCol w="1735667">
                  <a:extLst>
                    <a:ext uri="{9D8B030D-6E8A-4147-A177-3AD203B41FA5}">
                      <a16:colId xmlns:a16="http://schemas.microsoft.com/office/drawing/2014/main" val="2645524457"/>
                    </a:ext>
                  </a:extLst>
                </a:gridCol>
              </a:tblGrid>
              <a:tr h="1089439">
                <a:tc rowSpan="2">
                  <a:txBody>
                    <a:bodyPr/>
                    <a:lstStyle/>
                    <a:p>
                      <a:pPr algn="ctr">
                        <a:lnSpc>
                          <a:spcPct val="107000"/>
                        </a:lnSpc>
                        <a:spcAft>
                          <a:spcPts val="800"/>
                        </a:spcAft>
                        <a:buNone/>
                      </a:pPr>
                      <a:r>
                        <a:rPr lang="es-ES" sz="2000" b="1" kern="0">
                          <a:solidFill>
                            <a:srgbClr val="FFFFFF"/>
                          </a:solidFill>
                          <a:effectLst/>
                          <a:latin typeface="Aptos" panose="020B0004020202020204" pitchFamily="34" charset="0"/>
                          <a:ea typeface="Times New Roman" panose="02020603050405020304" pitchFamily="18" charset="0"/>
                          <a:cs typeface="Calibri" panose="020F0502020204030204" pitchFamily="34" charset="0"/>
                        </a:rPr>
                        <a:t>Puntuación media del sector privado</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A900"/>
                    </a:solidFill>
                  </a:tcPr>
                </a:tc>
                <a:tc>
                  <a:txBody>
                    <a:bodyPr/>
                    <a:lstStyle/>
                    <a:p>
                      <a:pPr algn="ctr">
                        <a:lnSpc>
                          <a:spcPct val="107000"/>
                        </a:lnSpc>
                        <a:spcAft>
                          <a:spcPts val="800"/>
                        </a:spcAft>
                        <a:buNone/>
                      </a:pPr>
                      <a:r>
                        <a:rPr lang="es-ES" sz="2000" b="1" kern="0">
                          <a:solidFill>
                            <a:srgbClr val="FFFFFF"/>
                          </a:solidFill>
                          <a:effectLst/>
                          <a:latin typeface="Aptos" panose="020B0004020202020204" pitchFamily="34" charset="0"/>
                          <a:ea typeface="Times New Roman" panose="02020603050405020304" pitchFamily="18" charset="0"/>
                          <a:cs typeface="Calibri" panose="020F0502020204030204" pitchFamily="34" charset="0"/>
                        </a:rPr>
                        <a:t>2019</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A900"/>
                    </a:solidFill>
                  </a:tcPr>
                </a:tc>
                <a:tc>
                  <a:txBody>
                    <a:bodyPr/>
                    <a:lstStyle/>
                    <a:p>
                      <a:pPr algn="ctr">
                        <a:lnSpc>
                          <a:spcPct val="107000"/>
                        </a:lnSpc>
                        <a:spcAft>
                          <a:spcPts val="800"/>
                        </a:spcAft>
                        <a:buNone/>
                      </a:pPr>
                      <a:r>
                        <a:rPr lang="es-ES" sz="2000" b="1" kern="0">
                          <a:solidFill>
                            <a:srgbClr val="FFFFFF"/>
                          </a:solidFill>
                          <a:effectLst/>
                          <a:latin typeface="Aptos" panose="020B0004020202020204" pitchFamily="34" charset="0"/>
                          <a:ea typeface="Times New Roman" panose="02020603050405020304" pitchFamily="18" charset="0"/>
                          <a:cs typeface="Calibri" panose="020F0502020204030204" pitchFamily="34" charset="0"/>
                        </a:rPr>
                        <a:t>2020</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A900"/>
                    </a:solidFill>
                  </a:tcPr>
                </a:tc>
                <a:tc>
                  <a:txBody>
                    <a:bodyPr/>
                    <a:lstStyle/>
                    <a:p>
                      <a:pPr algn="ctr">
                        <a:lnSpc>
                          <a:spcPct val="107000"/>
                        </a:lnSpc>
                        <a:spcAft>
                          <a:spcPts val="800"/>
                        </a:spcAft>
                        <a:buNone/>
                      </a:pPr>
                      <a:r>
                        <a:rPr lang="es-ES" sz="2000" b="1" kern="0">
                          <a:solidFill>
                            <a:srgbClr val="FFFFFF"/>
                          </a:solidFill>
                          <a:effectLst/>
                          <a:latin typeface="Aptos" panose="020B0004020202020204" pitchFamily="34" charset="0"/>
                          <a:ea typeface="Times New Roman" panose="02020603050405020304" pitchFamily="18" charset="0"/>
                          <a:cs typeface="Calibri" panose="020F0502020204030204" pitchFamily="34" charset="0"/>
                        </a:rPr>
                        <a:t>2021</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A900"/>
                    </a:solidFill>
                  </a:tcPr>
                </a:tc>
                <a:tc>
                  <a:txBody>
                    <a:bodyPr/>
                    <a:lstStyle/>
                    <a:p>
                      <a:pPr algn="ctr">
                        <a:lnSpc>
                          <a:spcPct val="107000"/>
                        </a:lnSpc>
                        <a:spcAft>
                          <a:spcPts val="800"/>
                        </a:spcAft>
                        <a:buNone/>
                      </a:pPr>
                      <a:r>
                        <a:rPr lang="es-ES" sz="2000" b="1" kern="0">
                          <a:solidFill>
                            <a:srgbClr val="FFFFFF"/>
                          </a:solidFill>
                          <a:effectLst/>
                          <a:latin typeface="Aptos" panose="020B0004020202020204" pitchFamily="34" charset="0"/>
                          <a:ea typeface="Times New Roman" panose="02020603050405020304" pitchFamily="18" charset="0"/>
                          <a:cs typeface="Calibri" panose="020F0502020204030204" pitchFamily="34" charset="0"/>
                        </a:rPr>
                        <a:t>2022-2023</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A900"/>
                    </a:solidFill>
                  </a:tcPr>
                </a:tc>
                <a:extLst>
                  <a:ext uri="{0D108BD9-81ED-4DB2-BD59-A6C34878D82A}">
                    <a16:rowId xmlns:a16="http://schemas.microsoft.com/office/drawing/2014/main" val="1326496344"/>
                  </a:ext>
                </a:extLst>
              </a:tr>
              <a:tr h="2284000">
                <a:tc vMerge="1">
                  <a:txBody>
                    <a:bodyPr/>
                    <a:lstStyle/>
                    <a:p>
                      <a:endParaRPr lang="es-ES"/>
                    </a:p>
                  </a:txBody>
                  <a:tcPr/>
                </a:tc>
                <a:tc>
                  <a:txBody>
                    <a:bodyPr/>
                    <a:lstStyle/>
                    <a:p>
                      <a:pPr algn="ctr">
                        <a:lnSpc>
                          <a:spcPct val="107000"/>
                        </a:lnSpc>
                        <a:spcAft>
                          <a:spcPts val="800"/>
                        </a:spcAft>
                        <a:buNone/>
                      </a:pPr>
                      <a:r>
                        <a:rPr lang="es-ES" sz="2000" b="1" kern="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4,00</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b="1" kern="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4,83</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b="1" kern="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4,49</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ES" sz="2000" b="1" kern="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6,15</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63235314"/>
                  </a:ext>
                </a:extLst>
              </a:tr>
            </a:tbl>
          </a:graphicData>
        </a:graphic>
      </p:graphicFrame>
      <p:sp>
        <p:nvSpPr>
          <p:cNvPr id="9" name="Rectangle 2">
            <a:extLst>
              <a:ext uri="{FF2B5EF4-FFF2-40B4-BE49-F238E27FC236}">
                <a16:creationId xmlns:a16="http://schemas.microsoft.com/office/drawing/2014/main" id="{A22B9501-5227-B2A8-EE55-C7E2EC0D86E3}"/>
              </a:ext>
            </a:extLst>
          </p:cNvPr>
          <p:cNvSpPr>
            <a:spLocks noChangeArrowheads="1"/>
          </p:cNvSpPr>
          <p:nvPr/>
        </p:nvSpPr>
        <p:spPr bwMode="auto">
          <a:xfrm>
            <a:off x="-5205971" y="4816674"/>
            <a:ext cx="2446490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Tree>
    <p:extLst>
      <p:ext uri="{BB962C8B-B14F-4D97-AF65-F5344CB8AC3E}">
        <p14:creationId xmlns:p14="http://schemas.microsoft.com/office/powerpoint/2010/main" val="3207039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87D4732-CDB0-B0F6-8643-CB7EF25E08A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D8B038A-C559-8A9A-18F7-00B2F186AA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55626016-9348-0744-7960-1460E6D60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6F8A1BA1-7FB2-FDFA-9E36-2452BF02BB4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E3D667AE-A951-2CFC-C1E1-0ACAA74905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6F41096C-E782-7ED5-03EF-15104FA78C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22133B4F-C2C9-A10A-129F-AB4C3AEA66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C48B0856-F2D2-5861-0D84-78F6C95A4B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ítulo 1">
            <a:extLst>
              <a:ext uri="{FF2B5EF4-FFF2-40B4-BE49-F238E27FC236}">
                <a16:creationId xmlns:a16="http://schemas.microsoft.com/office/drawing/2014/main" id="{997CD3B0-2594-0BD5-5635-0FFC8087372B}"/>
              </a:ext>
            </a:extLst>
          </p:cNvPr>
          <p:cNvSpPr>
            <a:spLocks noGrp="1"/>
          </p:cNvSpPr>
          <p:nvPr>
            <p:ph type="title"/>
          </p:nvPr>
        </p:nvSpPr>
        <p:spPr>
          <a:xfrm>
            <a:off x="649619" y="-228562"/>
            <a:ext cx="10894986" cy="1837349"/>
          </a:xfrm>
        </p:spPr>
        <p:txBody>
          <a:bodyPr>
            <a:normAutofit/>
          </a:bodyPr>
          <a:lstStyle/>
          <a:p>
            <a:r>
              <a:rPr lang="es-ES" dirty="0">
                <a:solidFill>
                  <a:schemeClr val="tx2"/>
                </a:solidFill>
              </a:rPr>
              <a:t>PROCESO DE EVALUACIÓN</a:t>
            </a:r>
          </a:p>
        </p:txBody>
      </p:sp>
      <p:sp>
        <p:nvSpPr>
          <p:cNvPr id="3" name="Marcador de contenido 2">
            <a:extLst>
              <a:ext uri="{FF2B5EF4-FFF2-40B4-BE49-F238E27FC236}">
                <a16:creationId xmlns:a16="http://schemas.microsoft.com/office/drawing/2014/main" id="{67B875D2-ED69-8E56-AAB7-A06D4E164E38}"/>
              </a:ext>
            </a:extLst>
          </p:cNvPr>
          <p:cNvSpPr>
            <a:spLocks noGrp="1"/>
          </p:cNvSpPr>
          <p:nvPr>
            <p:ph idx="1"/>
          </p:nvPr>
        </p:nvSpPr>
        <p:spPr>
          <a:xfrm>
            <a:off x="-662151" y="690112"/>
            <a:ext cx="12853846" cy="4703376"/>
          </a:xfrm>
        </p:spPr>
        <p:txBody>
          <a:bodyPr anchor="t">
            <a:noAutofit/>
          </a:bodyPr>
          <a:lstStyle/>
          <a:p>
            <a:pPr lvl="1"/>
            <a:endParaRPr lang="es-ES" sz="2800" dirty="0">
              <a:solidFill>
                <a:schemeClr val="tx2"/>
              </a:solidFill>
            </a:endParaRPr>
          </a:p>
          <a:p>
            <a:pPr lvl="3"/>
            <a:r>
              <a:rPr lang="es-ES" sz="2800" dirty="0">
                <a:solidFill>
                  <a:schemeClr val="tx2"/>
                </a:solidFill>
              </a:rPr>
              <a:t>Con la versión 2.0 de T-Canaria se ha realizado la última evaluación a entidades públicas, que finalizó en el mes de septiembre pasado, y la evaluación actual a entidades privadas, que acaba de iniciarse</a:t>
            </a:r>
          </a:p>
          <a:p>
            <a:pPr lvl="3"/>
            <a:r>
              <a:rPr lang="es-ES" sz="2800" dirty="0">
                <a:solidFill>
                  <a:schemeClr val="tx2"/>
                </a:solidFill>
              </a:rPr>
              <a:t>En la evaluación actual a entidades privadas se les pone a disposición de forma novedosa y de modo gratuito y voluntario un portal de transparencia que se aloja en la sede electrónica del Comisionado.</a:t>
            </a:r>
          </a:p>
          <a:p>
            <a:pPr lvl="4"/>
            <a:r>
              <a:rPr lang="es-ES" sz="2800" dirty="0">
                <a:solidFill>
                  <a:schemeClr val="tx2"/>
                </a:solidFill>
              </a:rPr>
              <a:t>Ventajas para la entidad que lo incorpora: mayor seguridad y rapidez, precarga de </a:t>
            </a:r>
            <a:r>
              <a:rPr lang="es-ES" sz="2800" dirty="0" err="1">
                <a:solidFill>
                  <a:schemeClr val="tx2"/>
                </a:solidFill>
              </a:rPr>
              <a:t>URLs</a:t>
            </a:r>
            <a:r>
              <a:rPr lang="es-ES" sz="2800" dirty="0">
                <a:solidFill>
                  <a:schemeClr val="tx2"/>
                </a:solidFill>
              </a:rPr>
              <a:t> en ICIO, posibilidad de importar documentos, conversor de formatos documentales, puntuación máxima en ICS, preevaluación</a:t>
            </a:r>
          </a:p>
          <a:p>
            <a:pPr lvl="4"/>
            <a:r>
              <a:rPr lang="es-ES" sz="2800" dirty="0">
                <a:solidFill>
                  <a:schemeClr val="tx2"/>
                </a:solidFill>
              </a:rPr>
              <a:t>Ventajas para el Comisionado: la conexión directa del portal con T-Canaria agiliza la evaluación y prepara el terreno para una configuración definitiva de la evaluación en el futuro</a:t>
            </a:r>
          </a:p>
          <a:p>
            <a:pPr lvl="2"/>
            <a:endParaRPr lang="es-ES" dirty="0">
              <a:solidFill>
                <a:schemeClr val="tx2"/>
              </a:solidFill>
            </a:endParaRPr>
          </a:p>
        </p:txBody>
      </p:sp>
      <p:grpSp>
        <p:nvGrpSpPr>
          <p:cNvPr id="18" name="Group 17">
            <a:extLst>
              <a:ext uri="{FF2B5EF4-FFF2-40B4-BE49-F238E27FC236}">
                <a16:creationId xmlns:a16="http://schemas.microsoft.com/office/drawing/2014/main" id="{942473BF-EEB3-A4CD-B6C0-46C4E54DAF2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3D15BC48-2818-B4D1-9331-A2B38612C9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06A157E3-3AD5-06C8-50F6-7C1B7A23F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327EB97C-D63E-12EF-0536-B0FB930D19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822B61C3-0003-D533-3BF2-65594DACDE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156652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F754083-A301-C3A6-B5D2-4D7F2EBF4F6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E81FA61-D0BF-AC67-81AF-FF4B1C1AFD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EC4F6564-D537-1C49-EDDB-08787A7B52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9CDC2472-6711-BFC9-4798-5E513AC2E20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609CA77C-E203-FE02-5A36-3A10D39CF5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C163D2F8-974B-4208-A8E3-0F7FA5EBDF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33FC0094-6782-6855-60F6-20A940C795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EC26B761-9C51-4CFA-8399-CAE12D159E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ítulo 1">
            <a:extLst>
              <a:ext uri="{FF2B5EF4-FFF2-40B4-BE49-F238E27FC236}">
                <a16:creationId xmlns:a16="http://schemas.microsoft.com/office/drawing/2014/main" id="{FCEB5BA1-9163-DE22-B591-6CE6BDBCF547}"/>
              </a:ext>
            </a:extLst>
          </p:cNvPr>
          <p:cNvSpPr>
            <a:spLocks noGrp="1"/>
          </p:cNvSpPr>
          <p:nvPr>
            <p:ph type="title"/>
          </p:nvPr>
        </p:nvSpPr>
        <p:spPr>
          <a:xfrm>
            <a:off x="649619" y="-228562"/>
            <a:ext cx="10894986" cy="1837349"/>
          </a:xfrm>
        </p:spPr>
        <p:txBody>
          <a:bodyPr>
            <a:normAutofit/>
          </a:bodyPr>
          <a:lstStyle/>
          <a:p>
            <a:r>
              <a:rPr lang="es-ES" dirty="0">
                <a:solidFill>
                  <a:schemeClr val="tx2"/>
                </a:solidFill>
              </a:rPr>
              <a:t>EL FUTURO DE LA EVALUACIÓN</a:t>
            </a:r>
          </a:p>
        </p:txBody>
      </p:sp>
      <p:sp>
        <p:nvSpPr>
          <p:cNvPr id="3" name="Marcador de contenido 2">
            <a:extLst>
              <a:ext uri="{FF2B5EF4-FFF2-40B4-BE49-F238E27FC236}">
                <a16:creationId xmlns:a16="http://schemas.microsoft.com/office/drawing/2014/main" id="{D0D038C0-4D07-A96C-D155-2F16801D1EE2}"/>
              </a:ext>
            </a:extLst>
          </p:cNvPr>
          <p:cNvSpPr>
            <a:spLocks noGrp="1"/>
          </p:cNvSpPr>
          <p:nvPr>
            <p:ph idx="1"/>
          </p:nvPr>
        </p:nvSpPr>
        <p:spPr>
          <a:xfrm>
            <a:off x="-332772" y="690112"/>
            <a:ext cx="12191694" cy="4703376"/>
          </a:xfrm>
        </p:spPr>
        <p:txBody>
          <a:bodyPr anchor="t">
            <a:noAutofit/>
          </a:bodyPr>
          <a:lstStyle/>
          <a:p>
            <a:pPr lvl="1"/>
            <a:endParaRPr lang="es-ES" sz="3200" dirty="0">
              <a:solidFill>
                <a:schemeClr val="tx2"/>
              </a:solidFill>
            </a:endParaRPr>
          </a:p>
          <a:p>
            <a:pPr lvl="2"/>
            <a:r>
              <a:rPr lang="es-ES" sz="3200" dirty="0">
                <a:solidFill>
                  <a:schemeClr val="tx2"/>
                </a:solidFill>
              </a:rPr>
              <a:t>A corto y medio plazo (próximas 2 </a:t>
            </a:r>
            <a:r>
              <a:rPr lang="es-ES" sz="3200" dirty="0" err="1">
                <a:solidFill>
                  <a:schemeClr val="tx2"/>
                </a:solidFill>
              </a:rPr>
              <a:t>ó</a:t>
            </a:r>
            <a:r>
              <a:rPr lang="es-ES" sz="3200" dirty="0">
                <a:solidFill>
                  <a:schemeClr val="tx2"/>
                </a:solidFill>
              </a:rPr>
              <a:t> 3 evaluaciones):</a:t>
            </a:r>
          </a:p>
          <a:p>
            <a:pPr lvl="3"/>
            <a:r>
              <a:rPr lang="es-ES" sz="3200" dirty="0">
                <a:solidFill>
                  <a:schemeClr val="tx2"/>
                </a:solidFill>
              </a:rPr>
              <a:t>Comienzo de utilización intensiva de herramientas de IA, lo que acelerará el proceso de evaluación</a:t>
            </a:r>
          </a:p>
          <a:p>
            <a:pPr lvl="3"/>
            <a:r>
              <a:rPr lang="es-ES" sz="3200" dirty="0">
                <a:solidFill>
                  <a:schemeClr val="tx2"/>
                </a:solidFill>
              </a:rPr>
              <a:t>Introducción de elementos de automatización: conector (API) que permitirá reflejar de forma instantánea en T-Canaria los cambios que la entidad introduzca en su portal de transparencia en cualquier momento</a:t>
            </a:r>
          </a:p>
          <a:p>
            <a:pPr lvl="3"/>
            <a:r>
              <a:rPr lang="es-ES" sz="3200" dirty="0">
                <a:solidFill>
                  <a:schemeClr val="tx2"/>
                </a:solidFill>
              </a:rPr>
              <a:t>Introducción del derecho de acceso en la evaluación</a:t>
            </a:r>
          </a:p>
          <a:p>
            <a:pPr lvl="3"/>
            <a:r>
              <a:rPr lang="es-ES" sz="3200" dirty="0">
                <a:solidFill>
                  <a:schemeClr val="tx2"/>
                </a:solidFill>
              </a:rPr>
              <a:t>Detector de datos personales y </a:t>
            </a:r>
            <a:r>
              <a:rPr lang="es-ES" sz="3200" dirty="0" err="1">
                <a:solidFill>
                  <a:schemeClr val="tx2"/>
                </a:solidFill>
              </a:rPr>
              <a:t>anonimización</a:t>
            </a:r>
            <a:endParaRPr lang="es-ES" sz="3200" dirty="0">
              <a:solidFill>
                <a:schemeClr val="tx2"/>
              </a:solidFill>
            </a:endParaRPr>
          </a:p>
          <a:p>
            <a:pPr lvl="3"/>
            <a:r>
              <a:rPr lang="es-ES" sz="3200" dirty="0">
                <a:solidFill>
                  <a:schemeClr val="tx2"/>
                </a:solidFill>
              </a:rPr>
              <a:t>Implantación de un asistente para detectar errores antes del envío de los cuestionarios</a:t>
            </a:r>
          </a:p>
        </p:txBody>
      </p:sp>
      <p:grpSp>
        <p:nvGrpSpPr>
          <p:cNvPr id="18" name="Group 17">
            <a:extLst>
              <a:ext uri="{FF2B5EF4-FFF2-40B4-BE49-F238E27FC236}">
                <a16:creationId xmlns:a16="http://schemas.microsoft.com/office/drawing/2014/main" id="{7A90799B-EA71-70EA-B3D5-75509CB958B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E70BE7C2-A6A6-23D9-FF1B-8514D7AE2C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0C33C59D-090C-65B5-A60B-9AF8646B1E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40C4A3E3-246F-745B-2C8D-354D843C6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DE70F2CB-8396-049B-6054-7F920B8D06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
        <p:nvSpPr>
          <p:cNvPr id="6" name="Rectangle 1">
            <a:extLst>
              <a:ext uri="{FF2B5EF4-FFF2-40B4-BE49-F238E27FC236}">
                <a16:creationId xmlns:a16="http://schemas.microsoft.com/office/drawing/2014/main" id="{5536CA93-3A89-197C-C14A-4D5FB87A6F35}"/>
              </a:ext>
            </a:extLst>
          </p:cNvPr>
          <p:cNvSpPr>
            <a:spLocks noChangeArrowheads="1"/>
          </p:cNvSpPr>
          <p:nvPr/>
        </p:nvSpPr>
        <p:spPr bwMode="auto">
          <a:xfrm>
            <a:off x="-2284828" y="3000375"/>
            <a:ext cx="2355933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20002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B53A2A4-A1FF-7EF6-83BB-EBB07329DEB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D22A5E1-72A1-CB06-1F43-772320FFE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9DA3E101-D6C5-3A96-70CB-49974C66F7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51D3B100-496A-1DA2-E4C2-4355315A2B8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81D1E758-FB26-3ABD-6184-8D210EB2AB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FC0A0020-7A88-617D-88A3-7717880E88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0D93E529-FFD0-D675-ACCF-4C5B72C080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C9FF793D-E2CD-9CBA-C5F0-F9EFE3C058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ítulo 1">
            <a:extLst>
              <a:ext uri="{FF2B5EF4-FFF2-40B4-BE49-F238E27FC236}">
                <a16:creationId xmlns:a16="http://schemas.microsoft.com/office/drawing/2014/main" id="{17654479-24EE-74DC-6F60-E102BC0B8929}"/>
              </a:ext>
            </a:extLst>
          </p:cNvPr>
          <p:cNvSpPr>
            <a:spLocks noGrp="1"/>
          </p:cNvSpPr>
          <p:nvPr>
            <p:ph type="title"/>
          </p:nvPr>
        </p:nvSpPr>
        <p:spPr>
          <a:xfrm>
            <a:off x="648354" y="-400051"/>
            <a:ext cx="10894986" cy="1837349"/>
          </a:xfrm>
        </p:spPr>
        <p:txBody>
          <a:bodyPr>
            <a:normAutofit/>
          </a:bodyPr>
          <a:lstStyle/>
          <a:p>
            <a:r>
              <a:rPr lang="es-ES" dirty="0">
                <a:solidFill>
                  <a:schemeClr val="tx2"/>
                </a:solidFill>
              </a:rPr>
              <a:t>EL FUTURO DE LA EVALUACIÓN</a:t>
            </a:r>
          </a:p>
        </p:txBody>
      </p:sp>
      <p:sp>
        <p:nvSpPr>
          <p:cNvPr id="3" name="Marcador de contenido 2">
            <a:extLst>
              <a:ext uri="{FF2B5EF4-FFF2-40B4-BE49-F238E27FC236}">
                <a16:creationId xmlns:a16="http://schemas.microsoft.com/office/drawing/2014/main" id="{47FE0F3B-2DE3-15D2-B372-834174534A7A}"/>
              </a:ext>
            </a:extLst>
          </p:cNvPr>
          <p:cNvSpPr>
            <a:spLocks noGrp="1"/>
          </p:cNvSpPr>
          <p:nvPr>
            <p:ph idx="1"/>
          </p:nvPr>
        </p:nvSpPr>
        <p:spPr>
          <a:xfrm>
            <a:off x="189741" y="1235908"/>
            <a:ext cx="11542076" cy="5834363"/>
          </a:xfrm>
        </p:spPr>
        <p:txBody>
          <a:bodyPr anchor="t">
            <a:noAutofit/>
          </a:bodyPr>
          <a:lstStyle/>
          <a:p>
            <a:pPr lvl="1"/>
            <a:r>
              <a:rPr lang="es-ES" sz="3200" dirty="0">
                <a:solidFill>
                  <a:schemeClr val="tx2"/>
                </a:solidFill>
              </a:rPr>
              <a:t>A largo plazo:</a:t>
            </a:r>
          </a:p>
          <a:p>
            <a:pPr lvl="2"/>
            <a:r>
              <a:rPr lang="es-ES" sz="3200" dirty="0">
                <a:solidFill>
                  <a:schemeClr val="tx2"/>
                </a:solidFill>
              </a:rPr>
              <a:t>Evaluación SAP: sencilla, automática y permanente</a:t>
            </a:r>
          </a:p>
          <a:p>
            <a:pPr lvl="3"/>
            <a:r>
              <a:rPr lang="es-ES" sz="3200" dirty="0">
                <a:solidFill>
                  <a:schemeClr val="tx2"/>
                </a:solidFill>
              </a:rPr>
              <a:t>Sencilla: eliminación de formularios</a:t>
            </a:r>
          </a:p>
          <a:p>
            <a:pPr lvl="3"/>
            <a:r>
              <a:rPr lang="es-ES" sz="3200" dirty="0">
                <a:solidFill>
                  <a:schemeClr val="tx2"/>
                </a:solidFill>
              </a:rPr>
              <a:t>Automática: realizada mediante inteligencia artificial en un alto porcentaje, y con carácter exhaustivo</a:t>
            </a:r>
          </a:p>
          <a:p>
            <a:pPr lvl="3"/>
            <a:r>
              <a:rPr lang="es-ES" sz="3200" dirty="0">
                <a:solidFill>
                  <a:schemeClr val="tx2"/>
                </a:solidFill>
              </a:rPr>
              <a:t>Permanente: el Comisionado entrará en los portales de las entidades obligadas a la evaluación periódicamente (posiblemente con carácter trimestral), emitirá un informe de las deficiencias observadas y dará un plazo de subsanación</a:t>
            </a:r>
          </a:p>
          <a:p>
            <a:pPr lvl="3"/>
            <a:endParaRPr lang="es-ES" sz="2800" dirty="0">
              <a:solidFill>
                <a:schemeClr val="tx2"/>
              </a:solidFill>
            </a:endParaRPr>
          </a:p>
          <a:p>
            <a:pPr lvl="3"/>
            <a:endParaRPr lang="es-ES" sz="2800" dirty="0">
              <a:solidFill>
                <a:schemeClr val="tx2"/>
              </a:solidFill>
            </a:endParaRPr>
          </a:p>
        </p:txBody>
      </p:sp>
      <p:grpSp>
        <p:nvGrpSpPr>
          <p:cNvPr id="18" name="Group 17">
            <a:extLst>
              <a:ext uri="{FF2B5EF4-FFF2-40B4-BE49-F238E27FC236}">
                <a16:creationId xmlns:a16="http://schemas.microsoft.com/office/drawing/2014/main" id="{5DAD2F05-020E-2627-DAFF-97D233CC975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CE69FB05-066C-9435-C859-CEEE4A469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C4544E48-932B-DE6F-3389-F49B16457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DAF1D78D-C23F-A7A7-C0F3-4389734520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19ABEA38-CF03-8253-0AC4-5734D500CB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
        <p:nvSpPr>
          <p:cNvPr id="6" name="Rectangle 1">
            <a:extLst>
              <a:ext uri="{FF2B5EF4-FFF2-40B4-BE49-F238E27FC236}">
                <a16:creationId xmlns:a16="http://schemas.microsoft.com/office/drawing/2014/main" id="{F9667891-AFBF-D303-CD32-E8EA67D54886}"/>
              </a:ext>
            </a:extLst>
          </p:cNvPr>
          <p:cNvSpPr>
            <a:spLocks noChangeArrowheads="1"/>
          </p:cNvSpPr>
          <p:nvPr/>
        </p:nvSpPr>
        <p:spPr bwMode="auto">
          <a:xfrm>
            <a:off x="-2284828" y="3000375"/>
            <a:ext cx="2355933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9268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1D4577D-1A97-E697-C10A-BD2761A7201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6CE1A4D-E2FA-877F-2B36-815843AE91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1750A8BE-8583-5E41-240E-4165408F51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87B070BC-382C-0600-10A4-649F45B88C2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A1897A5A-7774-6EE9-E464-470D8585A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EF73C583-A145-9390-E4CF-4F2A26F171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BF33427C-DB2C-BE52-6FB7-26F0832552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5A4399D3-25AC-B07E-E3A4-41F40A5211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ítulo 1">
            <a:extLst>
              <a:ext uri="{FF2B5EF4-FFF2-40B4-BE49-F238E27FC236}">
                <a16:creationId xmlns:a16="http://schemas.microsoft.com/office/drawing/2014/main" id="{A6FA4F7A-6985-08A4-2B4D-808EB1743C5E}"/>
              </a:ext>
            </a:extLst>
          </p:cNvPr>
          <p:cNvSpPr>
            <a:spLocks noGrp="1"/>
          </p:cNvSpPr>
          <p:nvPr>
            <p:ph type="title"/>
          </p:nvPr>
        </p:nvSpPr>
        <p:spPr>
          <a:xfrm>
            <a:off x="648354" y="-528559"/>
            <a:ext cx="10894986" cy="1837349"/>
          </a:xfrm>
        </p:spPr>
        <p:txBody>
          <a:bodyPr>
            <a:normAutofit/>
          </a:bodyPr>
          <a:lstStyle/>
          <a:p>
            <a:r>
              <a:rPr lang="es-ES" dirty="0">
                <a:solidFill>
                  <a:schemeClr val="tx2"/>
                </a:solidFill>
              </a:rPr>
              <a:t>EL FUTURO DE LA EVALUACIÓN</a:t>
            </a:r>
          </a:p>
        </p:txBody>
      </p:sp>
      <p:sp>
        <p:nvSpPr>
          <p:cNvPr id="3" name="Marcador de contenido 2">
            <a:extLst>
              <a:ext uri="{FF2B5EF4-FFF2-40B4-BE49-F238E27FC236}">
                <a16:creationId xmlns:a16="http://schemas.microsoft.com/office/drawing/2014/main" id="{1A1DE382-3823-74E0-4567-FCA270207AF6}"/>
              </a:ext>
            </a:extLst>
          </p:cNvPr>
          <p:cNvSpPr>
            <a:spLocks noGrp="1"/>
          </p:cNvSpPr>
          <p:nvPr>
            <p:ph idx="1"/>
          </p:nvPr>
        </p:nvSpPr>
        <p:spPr>
          <a:xfrm>
            <a:off x="140756" y="648687"/>
            <a:ext cx="11542076" cy="4703376"/>
          </a:xfrm>
        </p:spPr>
        <p:txBody>
          <a:bodyPr anchor="t">
            <a:noAutofit/>
          </a:bodyPr>
          <a:lstStyle/>
          <a:p>
            <a:pPr lvl="1"/>
            <a:r>
              <a:rPr lang="es-ES" sz="2600" dirty="0">
                <a:solidFill>
                  <a:schemeClr val="tx2"/>
                </a:solidFill>
              </a:rPr>
              <a:t>A largo plazo (contribución a una actuación multilateral):</a:t>
            </a:r>
          </a:p>
          <a:p>
            <a:pPr lvl="2"/>
            <a:r>
              <a:rPr lang="es-ES" sz="2600" dirty="0">
                <a:solidFill>
                  <a:schemeClr val="tx2"/>
                </a:solidFill>
              </a:rPr>
              <a:t>Trabajar para la consecución de un modelo único de evaluación para toda España, exportable al mundo</a:t>
            </a:r>
          </a:p>
          <a:p>
            <a:pPr lvl="3"/>
            <a:r>
              <a:rPr lang="es-ES" sz="2600" dirty="0">
                <a:solidFill>
                  <a:schemeClr val="tx2"/>
                </a:solidFill>
              </a:rPr>
              <a:t>MESTA está teniendo desarrollos dispares en diferentes territorios españoles: Canarias, Castilla-La Mancha, Murcia</a:t>
            </a:r>
          </a:p>
          <a:p>
            <a:pPr lvl="3"/>
            <a:r>
              <a:rPr lang="es-ES" sz="2600" dirty="0">
                <a:solidFill>
                  <a:schemeClr val="tx2"/>
                </a:solidFill>
              </a:rPr>
              <a:t>La dispersión metodológica no permite comparaciones ni estadísticas unívocas, ni la adopción de políticas de transparencia comunes</a:t>
            </a:r>
          </a:p>
          <a:p>
            <a:pPr lvl="3"/>
            <a:r>
              <a:rPr lang="es-ES" sz="2600" dirty="0">
                <a:solidFill>
                  <a:schemeClr val="tx2"/>
                </a:solidFill>
              </a:rPr>
              <a:t>Entidades llamadas a liderar una unificación metodológica: CTBG (Anteproyecto de Ley de Administración Abierta); COTAI</a:t>
            </a:r>
          </a:p>
          <a:p>
            <a:pPr lvl="3"/>
            <a:r>
              <a:rPr lang="es-ES" sz="2600" dirty="0">
                <a:solidFill>
                  <a:schemeClr val="tx2"/>
                </a:solidFill>
              </a:rPr>
              <a:t>En aras de la unificación, probablemente todas las autoridades que han avanzado en metodología específica tendrán que ceder posiciones</a:t>
            </a:r>
          </a:p>
          <a:p>
            <a:pPr lvl="3"/>
            <a:r>
              <a:rPr lang="es-ES" sz="2600" dirty="0">
                <a:solidFill>
                  <a:schemeClr val="tx2"/>
                </a:solidFill>
              </a:rPr>
              <a:t>Tras el consenso y un periodo de información pública, sería deseable que el sistema común de evaluación de la transparencia adoptara la forma de Real Decreto</a:t>
            </a:r>
          </a:p>
        </p:txBody>
      </p:sp>
      <p:grpSp>
        <p:nvGrpSpPr>
          <p:cNvPr id="18" name="Group 17">
            <a:extLst>
              <a:ext uri="{FF2B5EF4-FFF2-40B4-BE49-F238E27FC236}">
                <a16:creationId xmlns:a16="http://schemas.microsoft.com/office/drawing/2014/main" id="{02D6276E-7DCE-BAD5-0353-80E4BCA5F8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5CD486D8-4E13-182F-EC4F-6C4565F1C2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6BB9124D-C889-F58D-D4CC-62107D8578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1EFF2A32-D5CA-195B-44C4-C02E32AF33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9C8175AC-D7AF-4496-8F1A-2C90360D8B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
        <p:nvSpPr>
          <p:cNvPr id="6" name="Rectangle 1">
            <a:extLst>
              <a:ext uri="{FF2B5EF4-FFF2-40B4-BE49-F238E27FC236}">
                <a16:creationId xmlns:a16="http://schemas.microsoft.com/office/drawing/2014/main" id="{9C2CDD8C-4A75-8FF8-70EA-0B9688EF3577}"/>
              </a:ext>
            </a:extLst>
          </p:cNvPr>
          <p:cNvSpPr>
            <a:spLocks noChangeArrowheads="1"/>
          </p:cNvSpPr>
          <p:nvPr/>
        </p:nvSpPr>
        <p:spPr bwMode="auto">
          <a:xfrm>
            <a:off x="-2284828" y="3000375"/>
            <a:ext cx="2355933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85835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A861196-8C16-5A06-9527-1BC003171B5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3C5B188-D45B-7315-635C-09B74616A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722882F4-0AB0-BCFE-3034-C1CE9C1D7F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A02F970B-24C7-7250-8D79-0052A6845B9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725C0C33-EED7-56B6-E3F7-E18D7C6228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5633F526-D3C6-AEEA-8AA3-B1167E897A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C2633A49-9DE7-89CF-25B3-00D7E9BEB8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99253967-7A3A-0398-FA47-12D8CD12C8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ítulo 1">
            <a:extLst>
              <a:ext uri="{FF2B5EF4-FFF2-40B4-BE49-F238E27FC236}">
                <a16:creationId xmlns:a16="http://schemas.microsoft.com/office/drawing/2014/main" id="{951C1F73-F6FC-D9D8-249E-8DC5D2C3A82A}"/>
              </a:ext>
            </a:extLst>
          </p:cNvPr>
          <p:cNvSpPr>
            <a:spLocks noGrp="1"/>
          </p:cNvSpPr>
          <p:nvPr>
            <p:ph type="title"/>
          </p:nvPr>
        </p:nvSpPr>
        <p:spPr>
          <a:xfrm>
            <a:off x="648354" y="-400051"/>
            <a:ext cx="10894986" cy="1837349"/>
          </a:xfrm>
        </p:spPr>
        <p:txBody>
          <a:bodyPr>
            <a:normAutofit/>
          </a:bodyPr>
          <a:lstStyle/>
          <a:p>
            <a:r>
              <a:rPr lang="es-ES" dirty="0">
                <a:solidFill>
                  <a:schemeClr val="tx2"/>
                </a:solidFill>
              </a:rPr>
              <a:t>EL FUTURO DE LA EVALUACIÓN</a:t>
            </a:r>
          </a:p>
        </p:txBody>
      </p:sp>
      <p:sp>
        <p:nvSpPr>
          <p:cNvPr id="3" name="Marcador de contenido 2">
            <a:extLst>
              <a:ext uri="{FF2B5EF4-FFF2-40B4-BE49-F238E27FC236}">
                <a16:creationId xmlns:a16="http://schemas.microsoft.com/office/drawing/2014/main" id="{A2929221-73AE-7C18-775A-8D8EF71F2372}"/>
              </a:ext>
            </a:extLst>
          </p:cNvPr>
          <p:cNvSpPr>
            <a:spLocks noGrp="1"/>
          </p:cNvSpPr>
          <p:nvPr>
            <p:ph idx="1"/>
          </p:nvPr>
        </p:nvSpPr>
        <p:spPr>
          <a:xfrm>
            <a:off x="206069" y="1023637"/>
            <a:ext cx="11542076" cy="5834363"/>
          </a:xfrm>
        </p:spPr>
        <p:txBody>
          <a:bodyPr anchor="t">
            <a:noAutofit/>
          </a:bodyPr>
          <a:lstStyle/>
          <a:p>
            <a:pPr lvl="1"/>
            <a:endParaRPr lang="es-ES" sz="2800" dirty="0">
              <a:solidFill>
                <a:schemeClr val="tx2"/>
              </a:solidFill>
            </a:endParaRPr>
          </a:p>
          <a:p>
            <a:pPr lvl="1"/>
            <a:endParaRPr lang="es-ES" sz="2800" dirty="0">
              <a:solidFill>
                <a:schemeClr val="tx2"/>
              </a:solidFill>
            </a:endParaRPr>
          </a:p>
          <a:p>
            <a:pPr lvl="1"/>
            <a:r>
              <a:rPr lang="es-ES" sz="2800" dirty="0">
                <a:solidFill>
                  <a:schemeClr val="tx2"/>
                </a:solidFill>
              </a:rPr>
              <a:t>Reflexión final. Aunque con un buen sistema de evaluación pueden conseguirse altos niveles de transparencia, es sólo una condición necesaria, no suficiente, para conseguir el fin último: que toda la ciudadanía pueda tener un acceso real y efectivo a la información pública. Para ello son necesarios otros requisitos, entre los que adquiere un papel preferente la implantación de un servicio de asistencia integral a la ciudadanía en materia de transparencia</a:t>
            </a:r>
          </a:p>
          <a:p>
            <a:pPr lvl="3"/>
            <a:endParaRPr lang="es-ES" sz="2800" dirty="0">
              <a:solidFill>
                <a:schemeClr val="tx2"/>
              </a:solidFill>
            </a:endParaRPr>
          </a:p>
          <a:p>
            <a:pPr lvl="3"/>
            <a:endParaRPr lang="es-ES" sz="2800" dirty="0">
              <a:solidFill>
                <a:schemeClr val="tx2"/>
              </a:solidFill>
            </a:endParaRPr>
          </a:p>
        </p:txBody>
      </p:sp>
      <p:grpSp>
        <p:nvGrpSpPr>
          <p:cNvPr id="18" name="Group 17">
            <a:extLst>
              <a:ext uri="{FF2B5EF4-FFF2-40B4-BE49-F238E27FC236}">
                <a16:creationId xmlns:a16="http://schemas.microsoft.com/office/drawing/2014/main" id="{A7D8602D-C9D0-2BB4-95D8-3ED9EC4DE3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04C9CD40-483A-D112-35DC-0B6B5891A1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98CA10BE-FAEA-6583-850B-EC487942A0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9AC8FF9C-D6DC-9EDE-EFFD-D6C5C6AAB9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43DC4D8F-3DC4-777D-780E-BE399B876A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
        <p:nvSpPr>
          <p:cNvPr id="6" name="Rectangle 1">
            <a:extLst>
              <a:ext uri="{FF2B5EF4-FFF2-40B4-BE49-F238E27FC236}">
                <a16:creationId xmlns:a16="http://schemas.microsoft.com/office/drawing/2014/main" id="{DC72B49E-24B0-D473-1B84-D20D4EAE3446}"/>
              </a:ext>
            </a:extLst>
          </p:cNvPr>
          <p:cNvSpPr>
            <a:spLocks noChangeArrowheads="1"/>
          </p:cNvSpPr>
          <p:nvPr/>
        </p:nvSpPr>
        <p:spPr bwMode="auto">
          <a:xfrm>
            <a:off x="-2284828" y="3000375"/>
            <a:ext cx="2355933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892417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E50A078-96FE-8A44-6EB4-6A71F3CA0F8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reeform: Shape 14">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15">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ítulo 1">
            <a:extLst>
              <a:ext uri="{FF2B5EF4-FFF2-40B4-BE49-F238E27FC236}">
                <a16:creationId xmlns:a16="http://schemas.microsoft.com/office/drawing/2014/main" id="{D2AC0AFD-2079-B752-054C-04DB50F869F9}"/>
              </a:ext>
            </a:extLst>
          </p:cNvPr>
          <p:cNvSpPr>
            <a:spLocks noGrp="1"/>
          </p:cNvSpPr>
          <p:nvPr>
            <p:ph type="title"/>
          </p:nvPr>
        </p:nvSpPr>
        <p:spPr>
          <a:xfrm>
            <a:off x="124176" y="-191112"/>
            <a:ext cx="8379592" cy="1837349"/>
          </a:xfrm>
        </p:spPr>
        <p:txBody>
          <a:bodyPr>
            <a:normAutofit/>
          </a:bodyPr>
          <a:lstStyle/>
          <a:p>
            <a:pPr algn="ctr"/>
            <a:r>
              <a:rPr lang="es-ES" dirty="0">
                <a:solidFill>
                  <a:schemeClr val="tx2"/>
                </a:solidFill>
              </a:rPr>
              <a:t>COMPETENCIA PARA EVALUAR</a:t>
            </a:r>
          </a:p>
        </p:txBody>
      </p:sp>
      <p:sp>
        <p:nvSpPr>
          <p:cNvPr id="3" name="Marcador de contenido 2">
            <a:extLst>
              <a:ext uri="{FF2B5EF4-FFF2-40B4-BE49-F238E27FC236}">
                <a16:creationId xmlns:a16="http://schemas.microsoft.com/office/drawing/2014/main" id="{4C482040-D9E1-A809-E97C-D18D66437462}"/>
              </a:ext>
            </a:extLst>
          </p:cNvPr>
          <p:cNvSpPr>
            <a:spLocks noGrp="1"/>
          </p:cNvSpPr>
          <p:nvPr>
            <p:ph idx="1"/>
          </p:nvPr>
        </p:nvSpPr>
        <p:spPr>
          <a:xfrm>
            <a:off x="629588" y="1284820"/>
            <a:ext cx="11197650" cy="1548322"/>
          </a:xfrm>
        </p:spPr>
        <p:txBody>
          <a:bodyPr anchor="t">
            <a:normAutofit fontScale="5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51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La evaluación de las obligaciones de publicidad activa es una competencia atribuida en el ámbito estatal al Consejo de Transparencia y Buen Gobierno (CTBG) por el art. 38.1.d) de la Ley 19/2013, de 9 de diciembre (LTAIPBG,) y a todos los órganos de garantía en sus respectivas leyes autonómicas</a:t>
            </a:r>
            <a:endParaRPr kumimoji="0" lang="es-ES" sz="5100" b="0" i="0" u="none" strike="noStrike" kern="1200" cap="none" spc="0" normalizeH="0" baseline="0" noProof="0" dirty="0">
              <a:ln>
                <a:noFill/>
              </a:ln>
              <a:solidFill>
                <a:prstClr val="black"/>
              </a:solidFill>
              <a:effectLst/>
              <a:uLnTx/>
              <a:uFillTx/>
              <a:latin typeface="Aptos" panose="02110004020202020204"/>
              <a:ea typeface="+mn-ea"/>
              <a:cs typeface="+mn-cs"/>
            </a:endParaRPr>
          </a:p>
          <a:p>
            <a:endParaRPr lang="es-ES" sz="2000" dirty="0">
              <a:solidFill>
                <a:schemeClr val="tx2"/>
              </a:solidFill>
            </a:endParaRPr>
          </a:p>
        </p:txBody>
      </p:sp>
      <p:grpSp>
        <p:nvGrpSpPr>
          <p:cNvPr id="7" name="Group 17">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9" name="Freeform: Shape 18">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9">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0">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5" name="CuadroTexto 34">
            <a:extLst>
              <a:ext uri="{FF2B5EF4-FFF2-40B4-BE49-F238E27FC236}">
                <a16:creationId xmlns:a16="http://schemas.microsoft.com/office/drawing/2014/main" id="{0A8996C0-99FA-E70A-47A3-0CD7E3BCF29C}"/>
              </a:ext>
            </a:extLst>
          </p:cNvPr>
          <p:cNvSpPr txBox="1"/>
          <p:nvPr/>
        </p:nvSpPr>
        <p:spPr>
          <a:xfrm>
            <a:off x="629588" y="4378732"/>
            <a:ext cx="11197651" cy="2246769"/>
          </a:xfrm>
          <a:prstGeom prst="rect">
            <a:avLst/>
          </a:prstGeom>
          <a:noFill/>
        </p:spPr>
        <p:txBody>
          <a:bodyPr wrap="square" rtlCol="0">
            <a:spAutoFit/>
          </a:bodyPr>
          <a:lstStyle/>
          <a:p>
            <a:r>
              <a:rPr lang="es-ES" sz="2800" kern="100" dirty="0">
                <a:solidFill>
                  <a:prstClr val="black"/>
                </a:solidFill>
                <a:latin typeface="Calibri" panose="020F0502020204030204" pitchFamily="34" charset="0"/>
                <a:ea typeface="Calibri" panose="020F0502020204030204" pitchFamily="34" charset="0"/>
                <a:cs typeface="Times New Roman" panose="02020603050405020304" pitchFamily="18" charset="0"/>
              </a:rPr>
              <a:t>Como tal competencia, su ejercicio es obligatorio para el órgano que la ostenta, aunque se ha ejercido en muy poca medida en las comunidades autónomas (con excepciones en Cataluña, Navarra, Castilla y León, Murcia o Castilla-La Mancha). En el CTBG se ha venido ejerciendo a través de técnicas estadísticas de muestreo</a:t>
            </a:r>
            <a:endParaRPr lang="es-ES" sz="2800" dirty="0"/>
          </a:p>
        </p:txBody>
      </p:sp>
      <p:sp>
        <p:nvSpPr>
          <p:cNvPr id="37" name="CuadroTexto 36">
            <a:extLst>
              <a:ext uri="{FF2B5EF4-FFF2-40B4-BE49-F238E27FC236}">
                <a16:creationId xmlns:a16="http://schemas.microsoft.com/office/drawing/2014/main" id="{00EEC333-C6DD-6C28-642B-701A62C0AE85}"/>
              </a:ext>
            </a:extLst>
          </p:cNvPr>
          <p:cNvSpPr txBox="1"/>
          <p:nvPr/>
        </p:nvSpPr>
        <p:spPr>
          <a:xfrm>
            <a:off x="620608" y="2864834"/>
            <a:ext cx="10403173" cy="138499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En Canarias la competencia para evaluar está atribuida al Comisionado de Transparencia y Acceso a la Información Pública en el art. 63.1.e) de la Ley 12/2014, de 26 de diciembre (LTAIP) </a:t>
            </a:r>
            <a:endParaRPr kumimoji="0" lang="es-ES" sz="2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51413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ítulo 1">
            <a:extLst>
              <a:ext uri="{FF2B5EF4-FFF2-40B4-BE49-F238E27FC236}">
                <a16:creationId xmlns:a16="http://schemas.microsoft.com/office/drawing/2014/main" id="{3C4998D9-DF59-B5F1-8580-C5948FAD831E}"/>
              </a:ext>
            </a:extLst>
          </p:cNvPr>
          <p:cNvSpPr>
            <a:spLocks noGrp="1"/>
          </p:cNvSpPr>
          <p:nvPr>
            <p:ph type="title"/>
          </p:nvPr>
        </p:nvSpPr>
        <p:spPr>
          <a:xfrm>
            <a:off x="557439" y="193229"/>
            <a:ext cx="10928707" cy="1837349"/>
          </a:xfrm>
        </p:spPr>
        <p:txBody>
          <a:bodyPr>
            <a:normAutofit/>
          </a:bodyPr>
          <a:lstStyle/>
          <a:p>
            <a:r>
              <a:rPr lang="es-ES" dirty="0">
                <a:solidFill>
                  <a:schemeClr val="tx2"/>
                </a:solidFill>
              </a:rPr>
              <a:t>RAZONES PARA EL ESCASO DESARROLLO DE LA EVALUACIÓN EN ESPAÑA</a:t>
            </a:r>
          </a:p>
        </p:txBody>
      </p:sp>
      <p:sp>
        <p:nvSpPr>
          <p:cNvPr id="3" name="Marcador de contenido 2">
            <a:extLst>
              <a:ext uri="{FF2B5EF4-FFF2-40B4-BE49-F238E27FC236}">
                <a16:creationId xmlns:a16="http://schemas.microsoft.com/office/drawing/2014/main" id="{B3E1DD40-C53C-3F8D-694B-A8CE4FC25E57}"/>
              </a:ext>
            </a:extLst>
          </p:cNvPr>
          <p:cNvSpPr>
            <a:spLocks noGrp="1"/>
          </p:cNvSpPr>
          <p:nvPr>
            <p:ph idx="1"/>
          </p:nvPr>
        </p:nvSpPr>
        <p:spPr>
          <a:xfrm>
            <a:off x="726313" y="2238126"/>
            <a:ext cx="10928708" cy="4388165"/>
          </a:xfrm>
        </p:spPr>
        <p:txBody>
          <a:bodyPr anchor="t">
            <a:normAutofit/>
          </a:bodyPr>
          <a:lstStyle/>
          <a:p>
            <a:r>
              <a:rPr lang="es-ES" sz="3600" dirty="0">
                <a:solidFill>
                  <a:schemeClr val="tx2"/>
                </a:solidFill>
              </a:rPr>
              <a:t>Naturaleza de la actividad</a:t>
            </a:r>
          </a:p>
          <a:p>
            <a:pPr lvl="1"/>
            <a:r>
              <a:rPr lang="es-ES" sz="3600" dirty="0">
                <a:solidFill>
                  <a:schemeClr val="tx2"/>
                </a:solidFill>
              </a:rPr>
              <a:t>Actividad técnica de evaluación vs actividad jurídica de las reclamaciones</a:t>
            </a:r>
          </a:p>
          <a:p>
            <a:r>
              <a:rPr lang="es-ES" sz="3600" dirty="0">
                <a:solidFill>
                  <a:schemeClr val="tx2"/>
                </a:solidFill>
              </a:rPr>
              <a:t>Contradicción con las previsiones legales si se concreta en una calificación o nota</a:t>
            </a:r>
          </a:p>
          <a:p>
            <a:r>
              <a:rPr lang="es-ES" sz="3600" dirty="0">
                <a:solidFill>
                  <a:schemeClr val="tx2"/>
                </a:solidFill>
              </a:rPr>
              <a:t>Razones presupuestarias y de asignación de medios</a:t>
            </a:r>
          </a:p>
          <a:p>
            <a:endParaRPr lang="es-ES" sz="2000" dirty="0">
              <a:solidFill>
                <a:schemeClr val="tx2"/>
              </a:solidFill>
            </a:endParaRPr>
          </a:p>
        </p:txBody>
      </p:sp>
      <p:grpSp>
        <p:nvGrpSpPr>
          <p:cNvPr id="18" name="Group 17">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060678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5" name="Freeform: Shape 12">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13">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Shape 14">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15">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ítulo 1">
            <a:extLst>
              <a:ext uri="{FF2B5EF4-FFF2-40B4-BE49-F238E27FC236}">
                <a16:creationId xmlns:a16="http://schemas.microsoft.com/office/drawing/2014/main" id="{60066050-FFBF-0B5C-8F66-B3B6DC3A49B7}"/>
              </a:ext>
            </a:extLst>
          </p:cNvPr>
          <p:cNvSpPr>
            <a:spLocks noGrp="1"/>
          </p:cNvSpPr>
          <p:nvPr>
            <p:ph type="title"/>
          </p:nvPr>
        </p:nvSpPr>
        <p:spPr>
          <a:xfrm>
            <a:off x="402016" y="-173965"/>
            <a:ext cx="7787662" cy="1837349"/>
          </a:xfrm>
        </p:spPr>
        <p:txBody>
          <a:bodyPr>
            <a:normAutofit/>
          </a:bodyPr>
          <a:lstStyle/>
          <a:p>
            <a:pPr algn="ctr"/>
            <a:r>
              <a:rPr lang="es-ES" dirty="0">
                <a:solidFill>
                  <a:schemeClr val="tx2"/>
                </a:solidFill>
              </a:rPr>
              <a:t>FINALIDAD DE LA EVALUACIÓN</a:t>
            </a:r>
          </a:p>
        </p:txBody>
      </p:sp>
      <p:sp>
        <p:nvSpPr>
          <p:cNvPr id="3" name="Marcador de contenido 2">
            <a:extLst>
              <a:ext uri="{FF2B5EF4-FFF2-40B4-BE49-F238E27FC236}">
                <a16:creationId xmlns:a16="http://schemas.microsoft.com/office/drawing/2014/main" id="{4EDD37DE-7E4D-229E-FD47-3A4CC535D49D}"/>
              </a:ext>
            </a:extLst>
          </p:cNvPr>
          <p:cNvSpPr>
            <a:spLocks noGrp="1"/>
          </p:cNvSpPr>
          <p:nvPr>
            <p:ph idx="1"/>
          </p:nvPr>
        </p:nvSpPr>
        <p:spPr>
          <a:xfrm>
            <a:off x="625641" y="1511295"/>
            <a:ext cx="11164343" cy="1319768"/>
          </a:xfrm>
        </p:spPr>
        <p:txBody>
          <a:bodyPr anchor="t">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La finalidad última de la evaluación es conseguir la máxima compleción y actualización de los portales de transparencia en beneficio de la ciudadanía</a:t>
            </a:r>
            <a:endParaRPr kumimoji="0" lang="es-ES" b="0" i="0" u="none" strike="noStrike" kern="1200" cap="none" spc="0" normalizeH="0" baseline="0" noProof="0" dirty="0">
              <a:ln>
                <a:noFill/>
              </a:ln>
              <a:solidFill>
                <a:prstClr val="black"/>
              </a:solidFill>
              <a:effectLst/>
              <a:uLnTx/>
              <a:uFillTx/>
              <a:latin typeface="Aptos" panose="02110004020202020204"/>
              <a:ea typeface="+mn-ea"/>
              <a:cs typeface="+mn-cs"/>
            </a:endParaRPr>
          </a:p>
          <a:p>
            <a:endParaRPr lang="es-ES" sz="2000" dirty="0">
              <a:solidFill>
                <a:schemeClr val="tx2"/>
              </a:solidFill>
            </a:endParaRPr>
          </a:p>
        </p:txBody>
      </p:sp>
      <p:grpSp>
        <p:nvGrpSpPr>
          <p:cNvPr id="11" name="Group 17">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23" name="Freeform: Shape 18">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CuadroTexto 3">
            <a:extLst>
              <a:ext uri="{FF2B5EF4-FFF2-40B4-BE49-F238E27FC236}">
                <a16:creationId xmlns:a16="http://schemas.microsoft.com/office/drawing/2014/main" id="{BD316D8B-B07E-A1EA-57FE-0DA0685DE7F9}"/>
              </a:ext>
            </a:extLst>
          </p:cNvPr>
          <p:cNvSpPr txBox="1"/>
          <p:nvPr/>
        </p:nvSpPr>
        <p:spPr>
          <a:xfrm>
            <a:off x="625641" y="2543974"/>
            <a:ext cx="11164342" cy="224676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La evaluación no se basa en el castigo al infractor (aunque también podría darse, llegado el caso), sino el refuerzo positivo y el efecto reputacional que implica obtener una buena nota, sobre todo si se evalúan</a:t>
            </a:r>
            <a:r>
              <a:rPr kumimoji="0" lang="es-ES" sz="2800" b="0" i="0" u="none" strike="noStrike" kern="1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sectores completos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2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4" name="CuadroTexto 23">
            <a:extLst>
              <a:ext uri="{FF2B5EF4-FFF2-40B4-BE49-F238E27FC236}">
                <a16:creationId xmlns:a16="http://schemas.microsoft.com/office/drawing/2014/main" id="{88FB37E3-46FB-91AF-3823-1C2C29064B0C}"/>
              </a:ext>
            </a:extLst>
          </p:cNvPr>
          <p:cNvSpPr txBox="1"/>
          <p:nvPr/>
        </p:nvSpPr>
        <p:spPr>
          <a:xfrm>
            <a:off x="625641" y="4499515"/>
            <a:ext cx="11164342" cy="138499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El Comisionado </a:t>
            </a:r>
            <a:r>
              <a:rPr lang="es-ES" sz="2800" kern="100" dirty="0">
                <a:solidFill>
                  <a:prstClr val="black"/>
                </a:solidFill>
                <a:latin typeface="Calibri" panose="020F0502020204030204" pitchFamily="34" charset="0"/>
                <a:ea typeface="Calibri" panose="020F0502020204030204" pitchFamily="34" charset="0"/>
                <a:cs typeface="Times New Roman" panose="02020603050405020304" pitchFamily="18" charset="0"/>
              </a:rPr>
              <a:t>de Transparencia </a:t>
            </a:r>
            <a:r>
              <a:rPr kumimoji="0" lang="es-ES" sz="2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ha sido pionero en esta materia desarrollando desde 2016 un método de evaluación exhaustivo, periódico y basado en herramientas informáticas (desde 2018) </a:t>
            </a:r>
            <a:endParaRPr kumimoji="0" lang="es-ES" sz="2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80879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0CBDE8-7CC2-5443-70D5-852DA4BDF85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BB51AA-854E-F225-9655-18CF95DD0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EFE008F0-7737-729A-D1B1-CFAED23E47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FB72EA9E-A4A6-EA41-3074-C9C883B810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F2299100-6445-A9C5-8D43-7CDBF3C03D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F75D2922-20C9-275E-EF03-28A0EC54BF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3F5CF242-ED59-6264-FB87-720E7D67D7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4CEB71C0-0270-8F63-C068-F97569267A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ítulo 1">
            <a:extLst>
              <a:ext uri="{FF2B5EF4-FFF2-40B4-BE49-F238E27FC236}">
                <a16:creationId xmlns:a16="http://schemas.microsoft.com/office/drawing/2014/main" id="{061DE7EE-C13D-5FBB-9AE4-2F052B332014}"/>
              </a:ext>
            </a:extLst>
          </p:cNvPr>
          <p:cNvSpPr>
            <a:spLocks noGrp="1"/>
          </p:cNvSpPr>
          <p:nvPr>
            <p:ph type="title"/>
          </p:nvPr>
        </p:nvSpPr>
        <p:spPr>
          <a:xfrm>
            <a:off x="649619" y="-228562"/>
            <a:ext cx="10894986" cy="1837349"/>
          </a:xfrm>
        </p:spPr>
        <p:txBody>
          <a:bodyPr>
            <a:normAutofit/>
          </a:bodyPr>
          <a:lstStyle/>
          <a:p>
            <a:r>
              <a:rPr lang="es-ES" dirty="0">
                <a:solidFill>
                  <a:schemeClr val="tx2"/>
                </a:solidFill>
              </a:rPr>
              <a:t>METODOLOGÍA DE EVALUACIÓN</a:t>
            </a:r>
          </a:p>
        </p:txBody>
      </p:sp>
      <p:sp>
        <p:nvSpPr>
          <p:cNvPr id="3" name="Marcador de contenido 2">
            <a:extLst>
              <a:ext uri="{FF2B5EF4-FFF2-40B4-BE49-F238E27FC236}">
                <a16:creationId xmlns:a16="http://schemas.microsoft.com/office/drawing/2014/main" id="{506C1584-2CE6-51EC-976E-3E37C831B84A}"/>
              </a:ext>
            </a:extLst>
          </p:cNvPr>
          <p:cNvSpPr>
            <a:spLocks noGrp="1"/>
          </p:cNvSpPr>
          <p:nvPr>
            <p:ph idx="1"/>
          </p:nvPr>
        </p:nvSpPr>
        <p:spPr>
          <a:xfrm>
            <a:off x="649619" y="1380223"/>
            <a:ext cx="11542076" cy="4703376"/>
          </a:xfrm>
        </p:spPr>
        <p:txBody>
          <a:bodyPr anchor="t">
            <a:noAutofit/>
          </a:bodyPr>
          <a:lstStyle/>
          <a:p>
            <a:r>
              <a:rPr lang="es-ES" dirty="0">
                <a:solidFill>
                  <a:schemeClr val="tx2"/>
                </a:solidFill>
              </a:rPr>
              <a:t>La metodología de evaluación de la transparencia aplicada en Canarias está basada en MESTA</a:t>
            </a:r>
          </a:p>
          <a:p>
            <a:r>
              <a:rPr lang="es-ES" dirty="0">
                <a:solidFill>
                  <a:schemeClr val="tx2"/>
                </a:solidFill>
              </a:rPr>
              <a:t> Únicamente se evalúa la publicidad activa. Tras el proceso de evaluación se le otorga a cada entidad evaluada una calificación: el Índice de Transparencia de Canarias (ITC)</a:t>
            </a:r>
          </a:p>
          <a:p>
            <a:r>
              <a:rPr lang="es-ES" dirty="0">
                <a:solidFill>
                  <a:schemeClr val="tx2"/>
                </a:solidFill>
              </a:rPr>
              <a:t>El ITC se compone de dos elementos: el  ICPA y el ITV</a:t>
            </a:r>
          </a:p>
          <a:p>
            <a:pPr lvl="1"/>
            <a:r>
              <a:rPr lang="es-ES" sz="2800" dirty="0">
                <a:solidFill>
                  <a:schemeClr val="tx2"/>
                </a:solidFill>
              </a:rPr>
              <a:t>El ICPA (indicador de cumplimiento en publicidad activa) se compone a su vez de dos elementos: el ICIO (indicador de cumplimiento de la información obligatoria) y el ICS (indicador de cumplimiento del soporte web)</a:t>
            </a:r>
          </a:p>
          <a:p>
            <a:pPr lvl="1"/>
            <a:r>
              <a:rPr lang="es-ES" sz="2800" dirty="0">
                <a:solidFill>
                  <a:schemeClr val="tx2"/>
                </a:solidFill>
              </a:rPr>
              <a:t>El ITV es el indicador de cumplimiento de la transparencia voluntaria</a:t>
            </a:r>
          </a:p>
        </p:txBody>
      </p:sp>
      <p:grpSp>
        <p:nvGrpSpPr>
          <p:cNvPr id="18" name="Group 17">
            <a:extLst>
              <a:ext uri="{FF2B5EF4-FFF2-40B4-BE49-F238E27FC236}">
                <a16:creationId xmlns:a16="http://schemas.microsoft.com/office/drawing/2014/main" id="{B6EA109C-F413-7D61-1B32-9712BB1669A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B8B14990-9E9E-F1B8-0472-0083C41D8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6ED67A64-2C1E-D31C-1D12-708921E87A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8AC68BBE-F935-C9AB-1DC3-A8EAA5D8A1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78C30C7D-C7D4-21A9-4CDD-A867B05E0C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1659077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C6974E0-1D7A-CD38-562E-9F7754B92D0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F789765-F276-7990-4F7B-F482218CAF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6A68CDDE-A0D6-3CB5-37DD-E388FFAE39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B001F776-B6F1-EF24-60A6-B19EAC5E38A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15607E74-CD7E-FF2B-FE31-3FDB29871D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F4186D5F-65F2-1548-83CB-6FD817EE29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7AABEFBC-C98D-D9A0-08BE-58000B794F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45E0A685-F8B9-C89F-47DE-8F83B5FFC7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ítulo 1">
            <a:extLst>
              <a:ext uri="{FF2B5EF4-FFF2-40B4-BE49-F238E27FC236}">
                <a16:creationId xmlns:a16="http://schemas.microsoft.com/office/drawing/2014/main" id="{9F67A7EC-78B2-3C0A-E7B5-52FB02B33F40}"/>
              </a:ext>
            </a:extLst>
          </p:cNvPr>
          <p:cNvSpPr>
            <a:spLocks noGrp="1"/>
          </p:cNvSpPr>
          <p:nvPr>
            <p:ph type="title"/>
          </p:nvPr>
        </p:nvSpPr>
        <p:spPr>
          <a:xfrm>
            <a:off x="649619" y="-228562"/>
            <a:ext cx="10894986" cy="1837349"/>
          </a:xfrm>
        </p:spPr>
        <p:txBody>
          <a:bodyPr>
            <a:normAutofit/>
          </a:bodyPr>
          <a:lstStyle/>
          <a:p>
            <a:r>
              <a:rPr lang="es-ES" dirty="0">
                <a:solidFill>
                  <a:schemeClr val="tx2"/>
                </a:solidFill>
              </a:rPr>
              <a:t>METODOLOGÍA DE EVALUACIÓN</a:t>
            </a:r>
          </a:p>
        </p:txBody>
      </p:sp>
      <p:sp>
        <p:nvSpPr>
          <p:cNvPr id="3" name="Marcador de contenido 2">
            <a:extLst>
              <a:ext uri="{FF2B5EF4-FFF2-40B4-BE49-F238E27FC236}">
                <a16:creationId xmlns:a16="http://schemas.microsoft.com/office/drawing/2014/main" id="{DEBAFD0F-F5FB-376C-BC11-EDF24F852ABB}"/>
              </a:ext>
            </a:extLst>
          </p:cNvPr>
          <p:cNvSpPr>
            <a:spLocks noGrp="1"/>
          </p:cNvSpPr>
          <p:nvPr>
            <p:ph idx="1"/>
          </p:nvPr>
        </p:nvSpPr>
        <p:spPr>
          <a:xfrm>
            <a:off x="649619" y="1380223"/>
            <a:ext cx="11542076" cy="4703376"/>
          </a:xfrm>
        </p:spPr>
        <p:txBody>
          <a:bodyPr anchor="t">
            <a:noAutofit/>
          </a:bodyPr>
          <a:lstStyle/>
          <a:p>
            <a:endParaRPr lang="es-ES" sz="2800" dirty="0">
              <a:solidFill>
                <a:schemeClr val="tx2"/>
              </a:solidFill>
            </a:endParaRPr>
          </a:p>
        </p:txBody>
      </p:sp>
      <p:grpSp>
        <p:nvGrpSpPr>
          <p:cNvPr id="18" name="Group 17">
            <a:extLst>
              <a:ext uri="{FF2B5EF4-FFF2-40B4-BE49-F238E27FC236}">
                <a16:creationId xmlns:a16="http://schemas.microsoft.com/office/drawing/2014/main" id="{1FC126E6-7E51-A70D-0684-3E1930A17F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2E777F65-5CAE-1A17-5D9A-334A7A1152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E9AA4D51-3634-1EA0-A386-2F303716E2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E4096B8C-C23A-BBC8-6A9F-55DE990524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2AE6C912-11F4-80C6-873E-92D0F3880E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pic>
        <p:nvPicPr>
          <p:cNvPr id="4" name="Imagen 3">
            <a:extLst>
              <a:ext uri="{FF2B5EF4-FFF2-40B4-BE49-F238E27FC236}">
                <a16:creationId xmlns:a16="http://schemas.microsoft.com/office/drawing/2014/main" id="{78CD1C6E-260B-3EA2-7EB3-0106C894B1F2}"/>
              </a:ext>
            </a:extLst>
          </p:cNvPr>
          <p:cNvPicPr>
            <a:picLocks noChangeAspect="1"/>
          </p:cNvPicPr>
          <p:nvPr/>
        </p:nvPicPr>
        <p:blipFill>
          <a:blip r:embed="rId2"/>
          <a:stretch>
            <a:fillRect/>
          </a:stretch>
        </p:blipFill>
        <p:spPr>
          <a:xfrm>
            <a:off x="-18230" y="1375030"/>
            <a:ext cx="12245488" cy="5482969"/>
          </a:xfrm>
          <a:prstGeom prst="rect">
            <a:avLst/>
          </a:prstGeom>
        </p:spPr>
      </p:pic>
    </p:spTree>
    <p:extLst>
      <p:ext uri="{BB962C8B-B14F-4D97-AF65-F5344CB8AC3E}">
        <p14:creationId xmlns:p14="http://schemas.microsoft.com/office/powerpoint/2010/main" val="3447367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0FF740D-FEBF-522E-D9B6-9A684351F7B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72703F5-9AD9-9B95-34DF-55D7E8EA40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E3D71351-13B9-9C61-ED49-E130EC1852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601A68FA-F04D-816D-8247-0C8D98A0309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A49737E3-87DD-474F-5FAE-074D7CAC1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B2161B3F-5B91-E03C-5671-7C21A17D44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B02377EA-10CD-B4A3-2928-9F7605AA8E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26D66EDE-4932-2A8E-D093-0AEB1C4EC2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ítulo 1">
            <a:extLst>
              <a:ext uri="{FF2B5EF4-FFF2-40B4-BE49-F238E27FC236}">
                <a16:creationId xmlns:a16="http://schemas.microsoft.com/office/drawing/2014/main" id="{167B5770-8C02-9A75-95E0-12684EE3AB76}"/>
              </a:ext>
            </a:extLst>
          </p:cNvPr>
          <p:cNvSpPr>
            <a:spLocks noGrp="1"/>
          </p:cNvSpPr>
          <p:nvPr>
            <p:ph type="title"/>
          </p:nvPr>
        </p:nvSpPr>
        <p:spPr>
          <a:xfrm>
            <a:off x="649619" y="-228562"/>
            <a:ext cx="10894986" cy="1837349"/>
          </a:xfrm>
        </p:spPr>
        <p:txBody>
          <a:bodyPr>
            <a:normAutofit/>
          </a:bodyPr>
          <a:lstStyle/>
          <a:p>
            <a:r>
              <a:rPr lang="es-ES" dirty="0">
                <a:solidFill>
                  <a:schemeClr val="tx2"/>
                </a:solidFill>
              </a:rPr>
              <a:t>PROCESO DE EVALUACIÓN</a:t>
            </a:r>
          </a:p>
        </p:txBody>
      </p:sp>
      <p:sp>
        <p:nvSpPr>
          <p:cNvPr id="3" name="Marcador de contenido 2">
            <a:extLst>
              <a:ext uri="{FF2B5EF4-FFF2-40B4-BE49-F238E27FC236}">
                <a16:creationId xmlns:a16="http://schemas.microsoft.com/office/drawing/2014/main" id="{289C24CB-9DBA-BE44-FC8C-A136D18108A0}"/>
              </a:ext>
            </a:extLst>
          </p:cNvPr>
          <p:cNvSpPr>
            <a:spLocks noGrp="1"/>
          </p:cNvSpPr>
          <p:nvPr>
            <p:ph idx="1"/>
          </p:nvPr>
        </p:nvSpPr>
        <p:spPr>
          <a:xfrm>
            <a:off x="-234801" y="808890"/>
            <a:ext cx="11542076" cy="4703376"/>
          </a:xfrm>
        </p:spPr>
        <p:txBody>
          <a:bodyPr anchor="t">
            <a:noAutofit/>
          </a:bodyPr>
          <a:lstStyle/>
          <a:p>
            <a:pPr lvl="1"/>
            <a:endParaRPr lang="es-ES" sz="3200" dirty="0">
              <a:solidFill>
                <a:schemeClr val="tx2"/>
              </a:solidFill>
            </a:endParaRPr>
          </a:p>
          <a:p>
            <a:pPr lvl="2"/>
            <a:r>
              <a:rPr lang="es-ES" sz="3200" dirty="0">
                <a:solidFill>
                  <a:schemeClr val="tx2"/>
                </a:solidFill>
              </a:rPr>
              <a:t>Todo el proceso de evaluación se realiza a través de la herramienta informática T-Canaria </a:t>
            </a:r>
          </a:p>
          <a:p>
            <a:pPr lvl="2"/>
            <a:r>
              <a:rPr lang="es-ES" sz="3200" dirty="0">
                <a:solidFill>
                  <a:schemeClr val="tx2"/>
                </a:solidFill>
              </a:rPr>
              <a:t>La primera versión de T-Canaria se puso en marcha en 2018 y se realizaron con ella siete evaluaciones a entidades públicas y cuatro a entidades privadas</a:t>
            </a:r>
          </a:p>
          <a:p>
            <a:pPr lvl="2"/>
            <a:r>
              <a:rPr lang="es-ES" sz="3200" dirty="0">
                <a:solidFill>
                  <a:schemeClr val="tx2"/>
                </a:solidFill>
              </a:rPr>
              <a:t>Esta primera versión se sustentaba en tecnología obsoleta, que no permitía la incorporación de nuevas tecnologías. Esto obligó a evolucionar la herramienta a la versión 2.0, preparada para el futuro, señaladamente para la incorporación de IA</a:t>
            </a:r>
          </a:p>
          <a:p>
            <a:pPr lvl="2"/>
            <a:r>
              <a:rPr lang="es-ES" sz="3200" dirty="0">
                <a:solidFill>
                  <a:schemeClr val="tx2"/>
                </a:solidFill>
              </a:rPr>
              <a:t>La versión 2.0 de T-Canaria se puso en funcionamiento en 2025. Es la versión actual</a:t>
            </a:r>
          </a:p>
          <a:p>
            <a:pPr lvl="2"/>
            <a:endParaRPr lang="es-ES" dirty="0">
              <a:solidFill>
                <a:schemeClr val="tx2"/>
              </a:solidFill>
            </a:endParaRPr>
          </a:p>
        </p:txBody>
      </p:sp>
      <p:grpSp>
        <p:nvGrpSpPr>
          <p:cNvPr id="18" name="Group 17">
            <a:extLst>
              <a:ext uri="{FF2B5EF4-FFF2-40B4-BE49-F238E27FC236}">
                <a16:creationId xmlns:a16="http://schemas.microsoft.com/office/drawing/2014/main" id="{250B0B7A-E102-EA10-1063-04E924AF929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8C1B0112-E932-CC49-2E0F-36EF549F9E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742CDDA3-1748-F165-A600-69B2A5BE6F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6AF5F313-40E6-0F92-BB76-A2ED1E830E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9AEF2CBF-58AF-19CD-8068-45DFFF5106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628881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CDAEF6E-BC00-30FB-ADDF-6146A4B3EB0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C82A625-807B-8364-9F7E-F43CAC4CA7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1490B607-79FC-43A8-E08B-DCB27E1AB8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40E33D7F-9478-DC7B-16F7-04D02B4316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3514D039-1776-44A2-8CA7-147956CC28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05222D16-1B6D-CE90-5B46-8673AE350A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8007732A-65FE-71C4-6C58-A072993C31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51851FAB-A7DA-8A3B-4D2E-3AE323E570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ítulo 1">
            <a:extLst>
              <a:ext uri="{FF2B5EF4-FFF2-40B4-BE49-F238E27FC236}">
                <a16:creationId xmlns:a16="http://schemas.microsoft.com/office/drawing/2014/main" id="{56CC2DCA-27B6-8FF5-3624-FB6007373464}"/>
              </a:ext>
            </a:extLst>
          </p:cNvPr>
          <p:cNvSpPr>
            <a:spLocks noGrp="1"/>
          </p:cNvSpPr>
          <p:nvPr>
            <p:ph type="title"/>
          </p:nvPr>
        </p:nvSpPr>
        <p:spPr>
          <a:xfrm>
            <a:off x="649619" y="-228562"/>
            <a:ext cx="10894986" cy="1837349"/>
          </a:xfrm>
        </p:spPr>
        <p:txBody>
          <a:bodyPr>
            <a:normAutofit/>
          </a:bodyPr>
          <a:lstStyle/>
          <a:p>
            <a:r>
              <a:rPr lang="es-ES" dirty="0">
                <a:solidFill>
                  <a:schemeClr val="tx2"/>
                </a:solidFill>
              </a:rPr>
              <a:t>PROCESO DE EVALUACIÓN</a:t>
            </a:r>
          </a:p>
        </p:txBody>
      </p:sp>
      <p:sp>
        <p:nvSpPr>
          <p:cNvPr id="3" name="Marcador de contenido 2">
            <a:extLst>
              <a:ext uri="{FF2B5EF4-FFF2-40B4-BE49-F238E27FC236}">
                <a16:creationId xmlns:a16="http://schemas.microsoft.com/office/drawing/2014/main" id="{E5F835AD-E5B6-597A-3395-07FD8830A789}"/>
              </a:ext>
            </a:extLst>
          </p:cNvPr>
          <p:cNvSpPr>
            <a:spLocks noGrp="1"/>
          </p:cNvSpPr>
          <p:nvPr>
            <p:ph idx="1"/>
          </p:nvPr>
        </p:nvSpPr>
        <p:spPr>
          <a:xfrm>
            <a:off x="-234801" y="808890"/>
            <a:ext cx="11542076" cy="4703376"/>
          </a:xfrm>
        </p:spPr>
        <p:txBody>
          <a:bodyPr anchor="t">
            <a:noAutofit/>
          </a:bodyPr>
          <a:lstStyle/>
          <a:p>
            <a:pPr lvl="1"/>
            <a:endParaRPr lang="es-ES" sz="3200" dirty="0">
              <a:solidFill>
                <a:schemeClr val="tx2"/>
              </a:solidFill>
            </a:endParaRPr>
          </a:p>
          <a:p>
            <a:pPr lvl="2"/>
            <a:endParaRPr lang="es-ES" dirty="0">
              <a:solidFill>
                <a:schemeClr val="tx2"/>
              </a:solidFill>
            </a:endParaRPr>
          </a:p>
        </p:txBody>
      </p:sp>
      <p:grpSp>
        <p:nvGrpSpPr>
          <p:cNvPr id="18" name="Group 17">
            <a:extLst>
              <a:ext uri="{FF2B5EF4-FFF2-40B4-BE49-F238E27FC236}">
                <a16:creationId xmlns:a16="http://schemas.microsoft.com/office/drawing/2014/main" id="{4F6DCF9C-49BE-9D17-A66B-E7457DE9650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F3E7DA83-70BD-3AE5-B8B7-4220C41CB2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ADCD50BC-98A3-19B6-8E6F-F3A239D4F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8F8C1A6D-8D52-7BE8-6F83-00713D5715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B81D0809-4556-BCDA-074D-84CEF56674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pic>
        <p:nvPicPr>
          <p:cNvPr id="4" name="Imagen 3">
            <a:extLst>
              <a:ext uri="{FF2B5EF4-FFF2-40B4-BE49-F238E27FC236}">
                <a16:creationId xmlns:a16="http://schemas.microsoft.com/office/drawing/2014/main" id="{83EC3663-9560-D4BC-AD04-4EED2940467D}"/>
              </a:ext>
            </a:extLst>
          </p:cNvPr>
          <p:cNvPicPr>
            <a:picLocks noChangeAspect="1"/>
          </p:cNvPicPr>
          <p:nvPr/>
        </p:nvPicPr>
        <p:blipFill>
          <a:blip r:embed="rId3"/>
          <a:stretch>
            <a:fillRect/>
          </a:stretch>
        </p:blipFill>
        <p:spPr>
          <a:xfrm>
            <a:off x="0" y="1171075"/>
            <a:ext cx="12191695" cy="5703432"/>
          </a:xfrm>
          <a:prstGeom prst="rect">
            <a:avLst/>
          </a:prstGeom>
        </p:spPr>
      </p:pic>
    </p:spTree>
    <p:extLst>
      <p:ext uri="{BB962C8B-B14F-4D97-AF65-F5344CB8AC3E}">
        <p14:creationId xmlns:p14="http://schemas.microsoft.com/office/powerpoint/2010/main" val="303354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1B97DF1-1D7C-F7CA-ABF1-48D9FD85FD9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1BE3445-4C13-D168-A9D5-65FC815D05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2F99D1B4-0616-41BE-0367-389885553A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94D7CBDF-A1CA-8E82-B6EB-43822927D2F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197E7A5D-38BE-5966-7A45-A97B36F5A5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466073C8-081F-CE60-ED78-5DD27133AC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6795D712-499E-8188-DF15-BFDEF042EA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9624FD17-1CAA-8414-EEA8-0E1D685DB0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ítulo 1">
            <a:extLst>
              <a:ext uri="{FF2B5EF4-FFF2-40B4-BE49-F238E27FC236}">
                <a16:creationId xmlns:a16="http://schemas.microsoft.com/office/drawing/2014/main" id="{115FDE65-09DA-6565-9569-0D2029826D6C}"/>
              </a:ext>
            </a:extLst>
          </p:cNvPr>
          <p:cNvSpPr>
            <a:spLocks noGrp="1"/>
          </p:cNvSpPr>
          <p:nvPr>
            <p:ph type="title"/>
          </p:nvPr>
        </p:nvSpPr>
        <p:spPr>
          <a:xfrm>
            <a:off x="649619" y="-228562"/>
            <a:ext cx="10894986" cy="1837349"/>
          </a:xfrm>
        </p:spPr>
        <p:txBody>
          <a:bodyPr>
            <a:normAutofit/>
          </a:bodyPr>
          <a:lstStyle/>
          <a:p>
            <a:r>
              <a:rPr lang="es-ES" dirty="0">
                <a:solidFill>
                  <a:schemeClr val="tx2"/>
                </a:solidFill>
              </a:rPr>
              <a:t>PROCESO DE EVALUACIÓN</a:t>
            </a:r>
          </a:p>
        </p:txBody>
      </p:sp>
      <p:sp>
        <p:nvSpPr>
          <p:cNvPr id="3" name="Marcador de contenido 2">
            <a:extLst>
              <a:ext uri="{FF2B5EF4-FFF2-40B4-BE49-F238E27FC236}">
                <a16:creationId xmlns:a16="http://schemas.microsoft.com/office/drawing/2014/main" id="{4C3CCBA3-69D5-5797-B2A0-8637778D4E0F}"/>
              </a:ext>
            </a:extLst>
          </p:cNvPr>
          <p:cNvSpPr>
            <a:spLocks noGrp="1"/>
          </p:cNvSpPr>
          <p:nvPr>
            <p:ph idx="1"/>
          </p:nvPr>
        </p:nvSpPr>
        <p:spPr>
          <a:xfrm>
            <a:off x="-204820" y="940255"/>
            <a:ext cx="11542076" cy="4703376"/>
          </a:xfrm>
        </p:spPr>
        <p:txBody>
          <a:bodyPr anchor="t">
            <a:noAutofit/>
          </a:bodyPr>
          <a:lstStyle/>
          <a:p>
            <a:pPr lvl="1"/>
            <a:endParaRPr lang="es-ES" sz="3200" dirty="0">
              <a:solidFill>
                <a:schemeClr val="tx2"/>
              </a:solidFill>
            </a:endParaRPr>
          </a:p>
          <a:p>
            <a:pPr lvl="2"/>
            <a:r>
              <a:rPr lang="es-ES" sz="3200" dirty="0">
                <a:solidFill>
                  <a:schemeClr val="tx2"/>
                </a:solidFill>
              </a:rPr>
              <a:t>Se evalúan por separado entidades públicas y privadas</a:t>
            </a:r>
          </a:p>
          <a:p>
            <a:pPr lvl="2"/>
            <a:r>
              <a:rPr lang="es-ES" sz="3200" dirty="0">
                <a:solidFill>
                  <a:schemeClr val="tx2"/>
                </a:solidFill>
              </a:rPr>
              <a:t>Fases de la evaluación</a:t>
            </a:r>
          </a:p>
          <a:p>
            <a:pPr lvl="3"/>
            <a:r>
              <a:rPr lang="es-ES" sz="3200" dirty="0">
                <a:solidFill>
                  <a:schemeClr val="tx2"/>
                </a:solidFill>
              </a:rPr>
              <a:t>Autorización de cargadores y remisores</a:t>
            </a:r>
          </a:p>
          <a:p>
            <a:pPr lvl="3"/>
            <a:r>
              <a:rPr lang="es-ES" sz="3200" dirty="0">
                <a:solidFill>
                  <a:schemeClr val="tx2"/>
                </a:solidFill>
              </a:rPr>
              <a:t>Carga y remisión de cuestionarios</a:t>
            </a:r>
          </a:p>
          <a:p>
            <a:pPr lvl="3"/>
            <a:r>
              <a:rPr lang="es-ES" sz="3200" dirty="0">
                <a:solidFill>
                  <a:schemeClr val="tx2"/>
                </a:solidFill>
              </a:rPr>
              <a:t>Evaluación provisional</a:t>
            </a:r>
          </a:p>
          <a:p>
            <a:pPr lvl="3"/>
            <a:r>
              <a:rPr lang="es-ES" sz="3200" dirty="0">
                <a:solidFill>
                  <a:schemeClr val="tx2"/>
                </a:solidFill>
              </a:rPr>
              <a:t>Alegaciones</a:t>
            </a:r>
          </a:p>
          <a:p>
            <a:pPr lvl="3"/>
            <a:r>
              <a:rPr lang="es-ES" sz="3200" dirty="0">
                <a:solidFill>
                  <a:schemeClr val="tx2"/>
                </a:solidFill>
              </a:rPr>
              <a:t>Evaluación definitiva</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s-ES" sz="3200" b="0" i="0" u="none" strike="noStrike" kern="1200" cap="none" spc="0" normalizeH="0" baseline="0" noProof="0" dirty="0">
                <a:ln>
                  <a:noFill/>
                </a:ln>
                <a:solidFill>
                  <a:srgbClr val="0E2841"/>
                </a:solidFill>
                <a:effectLst/>
                <a:uLnTx/>
                <a:uFillTx/>
                <a:latin typeface="Aptos" panose="02110004020202020204"/>
                <a:ea typeface="+mn-ea"/>
                <a:cs typeface="+mn-cs"/>
              </a:rPr>
              <a:t>Los resultados de las evaluaciones de transparencia realizadas hasta el momento se reflejan en los siguientes cuadros: </a:t>
            </a:r>
          </a:p>
          <a:p>
            <a:pPr lvl="3"/>
            <a:endParaRPr lang="es-ES" sz="3200" dirty="0">
              <a:solidFill>
                <a:schemeClr val="tx2"/>
              </a:solidFill>
            </a:endParaRPr>
          </a:p>
          <a:p>
            <a:pPr lvl="2"/>
            <a:endParaRPr lang="es-ES" dirty="0">
              <a:solidFill>
                <a:schemeClr val="tx2"/>
              </a:solidFill>
            </a:endParaRPr>
          </a:p>
        </p:txBody>
      </p:sp>
      <p:grpSp>
        <p:nvGrpSpPr>
          <p:cNvPr id="18" name="Group 17">
            <a:extLst>
              <a:ext uri="{FF2B5EF4-FFF2-40B4-BE49-F238E27FC236}">
                <a16:creationId xmlns:a16="http://schemas.microsoft.com/office/drawing/2014/main" id="{6A9E5926-D909-2C83-32BB-0E1F92EBCB1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5BAE210F-37D4-4AD9-CEF2-588EE77246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5A8E8B3A-D98C-CCEE-8B6A-2561D4EC79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5C4B3757-7B20-44DC-31CF-2EFF964CF0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EDDD2AFE-0ECA-B81B-CD66-F780D51785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400528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303</TotalTime>
  <Words>1239</Words>
  <Application>Microsoft Office PowerPoint</Application>
  <PresentationFormat>Panorámica</PresentationFormat>
  <Paragraphs>167</Paragraphs>
  <Slides>16</Slides>
  <Notes>6</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16</vt:i4>
      </vt:variant>
    </vt:vector>
  </HeadingPairs>
  <TitlesOfParts>
    <vt:vector size="21" baseType="lpstr">
      <vt:lpstr>Aptos</vt:lpstr>
      <vt:lpstr>Aptos Display</vt:lpstr>
      <vt:lpstr>Arial</vt:lpstr>
      <vt:lpstr>Calibri</vt:lpstr>
      <vt:lpstr>Tema de Office</vt:lpstr>
      <vt:lpstr>LA EVALUACIÓN DE LA TRANSPARENCIA </vt:lpstr>
      <vt:lpstr>COMPETENCIA PARA EVALUAR</vt:lpstr>
      <vt:lpstr>RAZONES PARA EL ESCASO DESARROLLO DE LA EVALUACIÓN EN ESPAÑA</vt:lpstr>
      <vt:lpstr>FINALIDAD DE LA EVALUACIÓN</vt:lpstr>
      <vt:lpstr>METODOLOGÍA DE EVALUACIÓN</vt:lpstr>
      <vt:lpstr>METODOLOGÍA DE EVALUACIÓN</vt:lpstr>
      <vt:lpstr>PROCESO DE EVALUACIÓN</vt:lpstr>
      <vt:lpstr>PROCESO DE EVALUACIÓN</vt:lpstr>
      <vt:lpstr>PROCESO DE EVALUACIÓN</vt:lpstr>
      <vt:lpstr>PROCESO DE EVALUACIÓN</vt:lpstr>
      <vt:lpstr>PROCESO DE EVALUACIÓN</vt:lpstr>
      <vt:lpstr>PROCESO DE EVALUACIÓN</vt:lpstr>
      <vt:lpstr>EL FUTURO DE LA EVALUACIÓN</vt:lpstr>
      <vt:lpstr>EL FUTURO DE LA EVALUACIÓN</vt:lpstr>
      <vt:lpstr>EL FUTURO DE LA EVALUACIÓN</vt:lpstr>
      <vt:lpstr>EL FUTURO DE LA EVALUACIÓN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Miguel Ángel Herrero Hernández</dc:creator>
  <cp:lastModifiedBy>Miguel Ángel Herrero Hernández</cp:lastModifiedBy>
  <cp:revision>23</cp:revision>
  <dcterms:created xsi:type="dcterms:W3CDTF">2025-11-12T17:24:51Z</dcterms:created>
  <dcterms:modified xsi:type="dcterms:W3CDTF">2025-11-16T20:30:06Z</dcterms:modified>
</cp:coreProperties>
</file>