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21" r:id="rId2"/>
    <p:sldId id="435" r:id="rId3"/>
    <p:sldId id="448" r:id="rId4"/>
    <p:sldId id="437" r:id="rId5"/>
    <p:sldId id="438" r:id="rId6"/>
    <p:sldId id="425" r:id="rId7"/>
    <p:sldId id="436" r:id="rId8"/>
    <p:sldId id="449" r:id="rId9"/>
    <p:sldId id="451" r:id="rId10"/>
    <p:sldId id="453" r:id="rId11"/>
    <p:sldId id="452" r:id="rId12"/>
    <p:sldId id="454" r:id="rId13"/>
    <p:sldId id="263" r:id="rId14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56420C"/>
    <a:srgbClr val="DBA817"/>
    <a:srgbClr val="8B8B8B"/>
    <a:srgbClr val="575756"/>
    <a:srgbClr val="D0D8E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43" autoAdjust="0"/>
    <p:restoredTop sz="97337" autoAdjust="0"/>
  </p:normalViewPr>
  <p:slideViewPr>
    <p:cSldViewPr>
      <p:cViewPr varScale="1">
        <p:scale>
          <a:sx n="86" d="100"/>
          <a:sy n="86" d="100"/>
        </p:scale>
        <p:origin x="-141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34" y="-108"/>
      </p:cViewPr>
      <p:guideLst>
        <p:guide orient="horz" pos="2880"/>
        <p:guide orient="horz" pos="3127"/>
        <p:guide pos="216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becarios-transp$\COMPARTIDA\INFORME%202018\Publicidad%20activa\28-10-2019.%20Tablas%20para%20inform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26"/>
  <c:chart>
    <c:autoTitleDeleted val="1"/>
    <c:plotArea>
      <c:layout/>
      <c:lineChart>
        <c:grouping val="standard"/>
        <c:ser>
          <c:idx val="0"/>
          <c:order val="0"/>
          <c:tx>
            <c:strRef>
              <c:f>Hoja2!$G$6</c:f>
              <c:strCache>
                <c:ptCount val="1"/>
                <c:pt idx="0">
                  <c:v>Nº de entidades evaluadas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2.5462668816041101E-17"/>
                  <c:y val="2.314778361038194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6C-4599-9499-81CD26BD4D97}"/>
                </c:ext>
              </c:extLst>
            </c:dLbl>
            <c:dLbl>
              <c:idx val="2"/>
              <c:layout>
                <c:manualLayout>
                  <c:x val="0"/>
                  <c:y val="1.851851851851873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6C-4599-9499-81CD26BD4D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/>
                </a:pPr>
                <a:endParaRPr lang="es-E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Hoja2!$H$5:$K$5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Hoja2!$H$6:$K$6</c:f>
              <c:numCache>
                <c:formatCode>General</c:formatCode>
                <c:ptCount val="4"/>
                <c:pt idx="0">
                  <c:v>37</c:v>
                </c:pt>
                <c:pt idx="1">
                  <c:v>96</c:v>
                </c:pt>
                <c:pt idx="2">
                  <c:v>209</c:v>
                </c:pt>
                <c:pt idx="3">
                  <c:v>278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E6C-4599-9499-81CD26BD4D97}"/>
            </c:ext>
          </c:extLst>
        </c:ser>
        <c:ser>
          <c:idx val="1"/>
          <c:order val="1"/>
          <c:tx>
            <c:strRef>
              <c:f>Hoja2!$G$7</c:f>
              <c:strCache>
                <c:ptCount val="1"/>
                <c:pt idx="0">
                  <c:v>Censo</c:v>
                </c:pt>
              </c:strCache>
            </c:strRef>
          </c:tx>
          <c:spPr>
            <a:ln>
              <a:solidFill>
                <a:srgbClr val="DBA817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1111111111111221E-2"/>
                  <c:y val="-3.240740740740798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6C-4599-9499-81CD26BD4D97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6C-4599-9499-81CD26BD4D97}"/>
                </c:ext>
              </c:extLst>
            </c:dLbl>
            <c:dLbl>
              <c:idx val="2"/>
              <c:layout>
                <c:manualLayout>
                  <c:x val="-1.3888888888889114E-2"/>
                  <c:y val="5.092592592592659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6C-4599-9499-81CD26BD4D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/>
                </a:pPr>
                <a:endParaRPr lang="es-E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Hoja2!$H$5:$K$5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Hoja2!$H$7:$K$7</c:f>
              <c:numCache>
                <c:formatCode>General</c:formatCode>
                <c:ptCount val="4"/>
                <c:pt idx="0">
                  <c:v>96</c:v>
                </c:pt>
                <c:pt idx="1">
                  <c:v>96</c:v>
                </c:pt>
                <c:pt idx="2">
                  <c:v>345</c:v>
                </c:pt>
                <c:pt idx="3">
                  <c:v>340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E6C-4599-9499-81CD26BD4D97}"/>
            </c:ext>
          </c:extLst>
        </c:ser>
        <c:marker val="1"/>
        <c:axId val="117359744"/>
        <c:axId val="117361280"/>
      </c:lineChart>
      <c:catAx>
        <c:axId val="1173597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500"/>
            </a:pPr>
            <a:endParaRPr lang="es-ES"/>
          </a:p>
        </c:txPr>
        <c:crossAx val="117361280"/>
        <c:crosses val="autoZero"/>
        <c:auto val="1"/>
        <c:lblAlgn val="ctr"/>
        <c:lblOffset val="100"/>
      </c:catAx>
      <c:valAx>
        <c:axId val="117361280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500"/>
            </a:pPr>
            <a:endParaRPr lang="es-ES"/>
          </a:p>
        </c:txPr>
        <c:crossAx val="11735974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500"/>
          </a:pPr>
          <a:endParaRPr lang="es-E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Hoja1!$H$5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dLbls>
            <c:txPr>
              <a:bodyPr/>
              <a:lstStyle/>
              <a:p>
                <a:pPr>
                  <a:defRPr sz="1600" baseline="0"/>
                </a:pPr>
                <a:endParaRPr lang="es-ES"/>
              </a:p>
            </c:txPr>
            <c:showVal val="1"/>
          </c:dLbls>
          <c:cat>
            <c:strRef>
              <c:f>Hoja1!$G$6:$G$10</c:f>
              <c:strCache>
                <c:ptCount val="5"/>
                <c:pt idx="0">
                  <c:v>Inclumplidores</c:v>
                </c:pt>
                <c:pt idx="1">
                  <c:v>0 a 3</c:v>
                </c:pt>
                <c:pt idx="2">
                  <c:v>3 a 5</c:v>
                </c:pt>
                <c:pt idx="3">
                  <c:v>4 a 7</c:v>
                </c:pt>
                <c:pt idx="4">
                  <c:v>7 a 10</c:v>
                </c:pt>
              </c:strCache>
            </c:strRef>
          </c:cat>
          <c:val>
            <c:numRef>
              <c:f>Hoja1!$H$6:$H$10</c:f>
              <c:numCache>
                <c:formatCode>General</c:formatCode>
                <c:ptCount val="5"/>
                <c:pt idx="0">
                  <c:v>136</c:v>
                </c:pt>
                <c:pt idx="1">
                  <c:v>37</c:v>
                </c:pt>
                <c:pt idx="2">
                  <c:v>80</c:v>
                </c:pt>
                <c:pt idx="3">
                  <c:v>46</c:v>
                </c:pt>
                <c:pt idx="4">
                  <c:v>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B91-4930-B588-15A40B48FAAB}"/>
            </c:ext>
          </c:extLst>
        </c:ser>
        <c:ser>
          <c:idx val="1"/>
          <c:order val="1"/>
          <c:tx>
            <c:strRef>
              <c:f>Hoja1!$I$5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65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60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67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Val val="1"/>
          </c:dLbls>
          <c:cat>
            <c:strRef>
              <c:f>Hoja1!$G$6:$G$10</c:f>
              <c:strCache>
                <c:ptCount val="5"/>
                <c:pt idx="0">
                  <c:v>Inclumplidores</c:v>
                </c:pt>
                <c:pt idx="1">
                  <c:v>0 a 3</c:v>
                </c:pt>
                <c:pt idx="2">
                  <c:v>3 a 5</c:v>
                </c:pt>
                <c:pt idx="3">
                  <c:v>4 a 7</c:v>
                </c:pt>
                <c:pt idx="4">
                  <c:v>7 a 10</c:v>
                </c:pt>
              </c:strCache>
            </c:strRef>
          </c:cat>
          <c:val>
            <c:numRef>
              <c:f>Hoja1!$I$6:$I$10</c:f>
              <c:numCache>
                <c:formatCode>General</c:formatCode>
                <c:ptCount val="5"/>
                <c:pt idx="0">
                  <c:v>62</c:v>
                </c:pt>
                <c:pt idx="1">
                  <c:v>66</c:v>
                </c:pt>
                <c:pt idx="2">
                  <c:v>59</c:v>
                </c:pt>
                <c:pt idx="3">
                  <c:v>68</c:v>
                </c:pt>
                <c:pt idx="4">
                  <c:v>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B91-4930-B588-15A40B48FAAB}"/>
            </c:ext>
          </c:extLst>
        </c:ser>
        <c:gapWidth val="219"/>
        <c:overlap val="-27"/>
        <c:axId val="117757440"/>
        <c:axId val="117758976"/>
      </c:barChart>
      <c:catAx>
        <c:axId val="1177574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17758976"/>
        <c:crosses val="autoZero"/>
        <c:lblAlgn val="ctr"/>
        <c:lblOffset val="100"/>
      </c:catAx>
      <c:valAx>
        <c:axId val="11775897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1775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578217653348896"/>
          <c:y val="0.9281717327954081"/>
          <c:w val="0.20843564693302233"/>
          <c:h val="7.1828267204592081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F85D6-1BDA-4751-8733-A411C11DD4AB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16814-E761-4663-9A4D-1EBDEAAA3B1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0299023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CEC3D-CCF1-45FA-857C-DE28E09D7413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B841F-43DC-44C0-8FA9-A678470FE2D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9889048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Novecento sans wide Book" pitchFamily="50" charset="0"/>
              </a:rPr>
              <a:t>Fuentes para toda la presentación:</a:t>
            </a:r>
          </a:p>
          <a:p>
            <a:endParaRPr lang="es-ES" dirty="0">
              <a:latin typeface="Novecento sans wide Book" pitchFamily="50" charset="0"/>
            </a:endParaRPr>
          </a:p>
          <a:p>
            <a:r>
              <a:rPr lang="es-ES" dirty="0">
                <a:latin typeface="Novecento sans wide Book" pitchFamily="50" charset="0"/>
              </a:rPr>
              <a:t>- </a:t>
            </a:r>
            <a:r>
              <a:rPr lang="es-ES" b="1" dirty="0" err="1">
                <a:latin typeface="Novecento sans wide Book" pitchFamily="50" charset="0"/>
              </a:rPr>
              <a:t>Novecento</a:t>
            </a:r>
            <a:r>
              <a:rPr lang="es-ES" b="1" dirty="0">
                <a:latin typeface="Novecento sans wide Book" pitchFamily="50" charset="0"/>
              </a:rPr>
              <a:t> </a:t>
            </a:r>
            <a:r>
              <a:rPr lang="es-ES" b="1" dirty="0" err="1">
                <a:latin typeface="Novecento sans wide Book" pitchFamily="50" charset="0"/>
              </a:rPr>
              <a:t>sans</a:t>
            </a:r>
            <a:r>
              <a:rPr lang="es-ES" b="1" dirty="0">
                <a:latin typeface="Novecento sans wide Book" pitchFamily="50" charset="0"/>
              </a:rPr>
              <a:t> </a:t>
            </a:r>
            <a:r>
              <a:rPr lang="es-ES" b="1" dirty="0" err="1">
                <a:latin typeface="Novecento sans wide Book" pitchFamily="50" charset="0"/>
              </a:rPr>
              <a:t>wide</a:t>
            </a:r>
            <a:r>
              <a:rPr lang="es-ES" b="1" dirty="0">
                <a:latin typeface="Novecento sans wide Book" pitchFamily="50" charset="0"/>
              </a:rPr>
              <a:t> </a:t>
            </a:r>
            <a:r>
              <a:rPr lang="es-ES" b="1" dirty="0" err="1">
                <a:latin typeface="Novecento sans wide Book" pitchFamily="50" charset="0"/>
              </a:rPr>
              <a:t>Book</a:t>
            </a:r>
            <a:r>
              <a:rPr lang="es-ES" b="1" dirty="0">
                <a:latin typeface="Novecento sans wide Book" pitchFamily="50" charset="0"/>
              </a:rPr>
              <a:t> </a:t>
            </a:r>
            <a:r>
              <a:rPr lang="es-ES" dirty="0">
                <a:latin typeface="Novecento sans wide Book" pitchFamily="50" charset="0"/>
              </a:rPr>
              <a:t>para títulos</a:t>
            </a:r>
          </a:p>
          <a:p>
            <a:pPr>
              <a:buFontTx/>
              <a:buChar char="-"/>
            </a:pPr>
            <a:r>
              <a:rPr lang="es-ES" b="1" dirty="0">
                <a:latin typeface="Novecento sans wide Book" pitchFamily="50" charset="0"/>
              </a:rPr>
              <a:t> </a:t>
            </a:r>
            <a:r>
              <a:rPr lang="es-ES" b="1" dirty="0" err="1">
                <a:latin typeface="Novecento sans wide Book" pitchFamily="50" charset="0"/>
              </a:rPr>
              <a:t>Roboto</a:t>
            </a:r>
            <a:r>
              <a:rPr lang="es-ES" b="1" dirty="0">
                <a:latin typeface="Novecento sans wide Book" pitchFamily="50" charset="0"/>
              </a:rPr>
              <a:t> </a:t>
            </a:r>
            <a:r>
              <a:rPr lang="es-ES" b="1" dirty="0" err="1">
                <a:latin typeface="Novecento sans wide Book" pitchFamily="50" charset="0"/>
              </a:rPr>
              <a:t>Condensed</a:t>
            </a:r>
            <a:r>
              <a:rPr lang="es-ES" b="1" dirty="0">
                <a:latin typeface="Novecento sans wide Book" pitchFamily="50" charset="0"/>
              </a:rPr>
              <a:t> Light </a:t>
            </a:r>
            <a:r>
              <a:rPr lang="es-ES" dirty="0">
                <a:latin typeface="Novecento sans wide Book" pitchFamily="50" charset="0"/>
              </a:rPr>
              <a:t>para</a:t>
            </a:r>
            <a:r>
              <a:rPr lang="es-ES" baseline="0" dirty="0">
                <a:latin typeface="Novecento sans wide Book" pitchFamily="50" charset="0"/>
              </a:rPr>
              <a:t> texto</a:t>
            </a:r>
          </a:p>
          <a:p>
            <a:pPr>
              <a:buFontTx/>
              <a:buChar char="-"/>
            </a:pPr>
            <a:endParaRPr lang="es-ES" baseline="0" dirty="0">
              <a:latin typeface="Novecento sans wide Book" pitchFamily="50" charset="0"/>
            </a:endParaRPr>
          </a:p>
          <a:p>
            <a:pPr>
              <a:buFontTx/>
              <a:buNone/>
            </a:pPr>
            <a:r>
              <a:rPr lang="es-ES" baseline="0" dirty="0">
                <a:latin typeface="Novecento sans wide Book" pitchFamily="50" charset="0"/>
              </a:rPr>
              <a:t>Colores corporativos: </a:t>
            </a:r>
          </a:p>
          <a:p>
            <a:pPr>
              <a:buFontTx/>
              <a:buNone/>
            </a:pPr>
            <a:endParaRPr lang="es-ES" baseline="0" dirty="0">
              <a:latin typeface="Novecento sans wide Book" pitchFamily="50" charset="0"/>
            </a:endParaRPr>
          </a:p>
          <a:p>
            <a:pPr>
              <a:buFontTx/>
              <a:buNone/>
            </a:pPr>
            <a:r>
              <a:rPr lang="es-ES" baseline="0" dirty="0">
                <a:latin typeface="Novecento sans wide Book" pitchFamily="50" charset="0"/>
              </a:rPr>
              <a:t>- Ocre: </a:t>
            </a:r>
            <a:r>
              <a:rPr lang="pt-BR" baseline="0" dirty="0">
                <a:latin typeface="Novecento sans wide Book" pitchFamily="50" charset="0"/>
              </a:rPr>
              <a:t>#dba81e (R 219, G 168, B 23)</a:t>
            </a:r>
          </a:p>
          <a:p>
            <a:pPr lvl="0">
              <a:buFontTx/>
              <a:buChar char="-"/>
            </a:pPr>
            <a:r>
              <a:rPr lang="pt-BR" baseline="0" dirty="0">
                <a:latin typeface="Novecento sans wide Book" pitchFamily="50" charset="0"/>
              </a:rPr>
              <a:t> Gris </a:t>
            </a:r>
            <a:r>
              <a:rPr lang="pt-BR" baseline="0" dirty="0" err="1">
                <a:latin typeface="Novecento sans wide Book" pitchFamily="50" charset="0"/>
              </a:rPr>
              <a:t>oscuro</a:t>
            </a:r>
            <a:r>
              <a:rPr lang="pt-BR" baseline="0" dirty="0">
                <a:latin typeface="Novecento sans wide Book" pitchFamily="50" charset="0"/>
              </a:rPr>
              <a:t>: #575756 (R 87, G 87, B 86)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B841F-43DC-44C0-8FA9-A678470FE2DB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276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4C599CC5-89C7-447F-81BE-D03F06A14C9D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</a:t>
            </a:fld>
            <a:endParaRPr lang="es-E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276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4C599CC5-89C7-447F-81BE-D03F06A14C9D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3</a:t>
            </a:fld>
            <a:endParaRPr lang="es-E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276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4C599CC5-89C7-447F-81BE-D03F06A14C9D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4</a:t>
            </a:fld>
            <a:endParaRPr lang="es-E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276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4C599CC5-89C7-447F-81BE-D03F06A14C9D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5</a:t>
            </a:fld>
            <a:endParaRPr lang="es-E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276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4C599CC5-89C7-447F-81BE-D03F06A14C9D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6</a:t>
            </a:fld>
            <a:endParaRPr lang="es-E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783" cy="446659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276" name="TextShape 2"/>
          <p:cNvSpPr txBox="1"/>
          <p:nvPr/>
        </p:nvSpPr>
        <p:spPr>
          <a:xfrm>
            <a:off x="3850589" y="9428743"/>
            <a:ext cx="2945302" cy="4959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4C599CC5-89C7-447F-81BE-D03F06A14C9D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7</a:t>
            </a:fld>
            <a:endParaRPr lang="es-E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B841F-43DC-44C0-8FA9-A678470FE2DB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966719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B841F-43DC-44C0-8FA9-A678470FE2DB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01/10/2019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CONGRESO INTERNACIONAL DE TRANSPARENCIA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01/10/2019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CONGRESO INTERNACIONAL DE TRANSPARENCIA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01/10/2019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CONGRESO INTERNACIONAL DE TRANSPARENCIA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01/10/2019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CONGRESO INTERNACIONAL DE TRANSPARENCIA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01/10/2019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CONGRESO INTERNACIONAL DE TRANSPARENCIA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01/10/2019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CONGRESO INTERNACIONAL DE TRANSPARENCIA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01/10/2019</a:t>
            </a: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CONGRESO INTERNACIONAL DE TRANSPARENCIA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01/10/2019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CONGRESO INTERNACIONAL DE TRANSPARENCIA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01/10/2019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CONGRESO INTERNACIONAL DE TRANSPARENCIA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01/10/2019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CONGRESO INTERNACIONAL DE TRANSPARENCIA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01/10/2019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CONGRESO INTERNACIONAL DE TRANSPARENCIA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01/10/2019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CONGRESO INTERNACIONAL DE TRANSPARENCIA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46CB8-F666-4A4F-B1CB-C1C6381673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canarias.org/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comisionadotransparencia@transparenciacanarias.or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hyperlink" Target="https://twitter.com/ComisionadoT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TRANS MARCA 1.1-01 FT.png"/>
          <p:cNvPicPr>
            <a:picLocks noChangeAspect="1"/>
          </p:cNvPicPr>
          <p:nvPr/>
        </p:nvPicPr>
        <p:blipFill>
          <a:blip r:embed="rId3" cstate="print"/>
          <a:srcRect l="4200" t="23944" r="4199" b="23278"/>
          <a:stretch>
            <a:fillRect/>
          </a:stretch>
        </p:blipFill>
        <p:spPr>
          <a:xfrm>
            <a:off x="0" y="0"/>
            <a:ext cx="5868144" cy="1055051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920880" cy="3024336"/>
          </a:xfrm>
        </p:spPr>
        <p:txBody>
          <a:bodyPr>
            <a:noAutofit/>
          </a:bodyPr>
          <a:lstStyle/>
          <a:p>
            <a:r>
              <a:rPr lang="es-ES" sz="2800" cap="small" dirty="0">
                <a:latin typeface="Century Gothic" pitchFamily="34" charset="0"/>
              </a:rPr>
              <a:t/>
            </a:r>
            <a:br>
              <a:rPr lang="es-ES" sz="2800" cap="small" dirty="0">
                <a:latin typeface="Century Gothic" pitchFamily="34" charset="0"/>
              </a:rPr>
            </a:br>
            <a:r>
              <a:rPr lang="es-ES" sz="2800" cap="small" dirty="0">
                <a:latin typeface="Century Gothic" pitchFamily="34" charset="0"/>
              </a:rPr>
              <a:t>RESULTADOS</a:t>
            </a:r>
            <a:br>
              <a:rPr lang="es-ES" sz="2800" cap="small" dirty="0">
                <a:latin typeface="Century Gothic" pitchFamily="34" charset="0"/>
              </a:rPr>
            </a:br>
            <a:r>
              <a:rPr lang="es-ES" sz="2800" cap="small" dirty="0">
                <a:latin typeface="Century Gothic" pitchFamily="34" charset="0"/>
              </a:rPr>
              <a:t>Índice de transparencia de canarias</a:t>
            </a:r>
            <a:br>
              <a:rPr lang="es-ES" sz="2800" cap="small" dirty="0">
                <a:latin typeface="Century Gothic" pitchFamily="34" charset="0"/>
              </a:rPr>
            </a:br>
            <a:r>
              <a:rPr lang="es-ES" sz="2800" cap="small" dirty="0">
                <a:latin typeface="Century Gothic" pitchFamily="34" charset="0"/>
              </a:rPr>
              <a:t>#</a:t>
            </a:r>
            <a:r>
              <a:rPr lang="es-ES" sz="2800" cap="small" dirty="0" err="1">
                <a:latin typeface="Century Gothic" pitchFamily="34" charset="0"/>
              </a:rPr>
              <a:t>ITCanarias</a:t>
            </a:r>
            <a:r>
              <a:rPr lang="es-ES" sz="2800" cap="small" dirty="0">
                <a:latin typeface="Century Gothic" pitchFamily="34" charset="0"/>
              </a:rPr>
              <a:t> </a:t>
            </a:r>
            <a:br>
              <a:rPr lang="es-ES" sz="2800" cap="small" dirty="0">
                <a:latin typeface="Century Gothic" pitchFamily="34" charset="0"/>
              </a:rPr>
            </a:br>
            <a:r>
              <a:rPr lang="es-ES" sz="3600" cap="small" dirty="0">
                <a:latin typeface="Century Gothic" pitchFamily="34" charset="0"/>
              </a:rPr>
              <a:t/>
            </a:r>
            <a:br>
              <a:rPr lang="es-ES" sz="3600" cap="small" dirty="0">
                <a:latin typeface="Century Gothic" pitchFamily="34" charset="0"/>
              </a:rPr>
            </a:br>
            <a:r>
              <a:rPr lang="es-ES" sz="3600" cap="small" dirty="0">
                <a:latin typeface="Century Gothic" pitchFamily="34" charset="0"/>
              </a:rPr>
              <a:t>del pasado al futuro</a:t>
            </a:r>
            <a:br>
              <a:rPr lang="es-ES" sz="3600" cap="small" dirty="0">
                <a:latin typeface="Century Gothic" pitchFamily="34" charset="0"/>
              </a:rPr>
            </a:br>
            <a:endParaRPr lang="es-ES" sz="3600" cap="small" dirty="0">
              <a:latin typeface="Century Gothic" pitchFamily="34" charset="0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467544" y="5589240"/>
            <a:ext cx="853244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4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entury Gothic" pitchFamily="34" charset="0"/>
              <a:ea typeface="Roboto Condensed Light" pitchFamily="2" charset="0"/>
              <a:cs typeface="Roboto Condensed Light" pitchFamily="2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22" name="Picture 2" descr="PROGRAM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077072"/>
            <a:ext cx="2016224" cy="1612979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395536" y="5805264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I JORNADAS CANARIAS DE TRANSPARENCIA DIGITAL Y DERECHO DE ACCESO</a:t>
            </a:r>
          </a:p>
          <a:p>
            <a:pPr algn="ctr"/>
            <a:r>
              <a:rPr lang="es-ES" dirty="0"/>
              <a:t>(27 y 28 de noviembre de 2019)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8A8B951A-8AB2-4608-AF2C-AA74AFBB2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/>
              <a:t>01/10/2019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E03EDD79-DC3F-4F84-894A-92E97B8E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CONGRESO INTERNACIONAL DE TRANSPARENCIA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C539CE33-5487-4C8C-A946-1FBAFAF39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10</a:t>
            </a:fld>
            <a:endParaRPr lang="es-ES"/>
          </a:p>
        </p:txBody>
      </p:sp>
      <p:pic>
        <p:nvPicPr>
          <p:cNvPr id="6" name="3 Imagen">
            <a:extLst>
              <a:ext uri="{FF2B5EF4-FFF2-40B4-BE49-F238E27FC236}">
                <a16:creationId xmlns="" xmlns:a16="http://schemas.microsoft.com/office/drawing/2014/main" id="{666B8B09-DD3A-433E-8783-0BD33B54CC2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0" y="0"/>
            <a:ext cx="1785600" cy="892440"/>
          </a:xfrm>
          <a:prstGeom prst="rect">
            <a:avLst/>
          </a:prstGeom>
          <a:ln>
            <a:noFill/>
          </a:ln>
        </p:spPr>
      </p:pic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53FBA167-941A-49CE-8648-7A6A345021CA}"/>
              </a:ext>
            </a:extLst>
          </p:cNvPr>
          <p:cNvSpPr txBox="1">
            <a:spLocks/>
          </p:cNvSpPr>
          <p:nvPr/>
        </p:nvSpPr>
        <p:spPr>
          <a:xfrm>
            <a:off x="1785600" y="188640"/>
            <a:ext cx="7358400" cy="648072"/>
          </a:xfrm>
          <a:prstGeom prst="rect">
            <a:avLst/>
          </a:prstGeom>
          <a:gradFill flip="none" rotWithShape="1">
            <a:gsLst>
              <a:gs pos="0">
                <a:srgbClr val="DBA817">
                  <a:alpha val="76000"/>
                </a:srgb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anchor="ctr">
            <a:noAutofit/>
          </a:bodyPr>
          <a:lstStyle/>
          <a:p>
            <a:pPr algn="ctr">
              <a:defRPr sz="168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ES" dirty="0">
                <a:latin typeface="Century Gothic" panose="020B0502020202020204" pitchFamily="34" charset="0"/>
              </a:rPr>
              <a:t>Acceso a la Información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6A0655E0-28AE-431D-87B1-68201A2F6162}"/>
              </a:ext>
            </a:extLst>
          </p:cNvPr>
          <p:cNvSpPr/>
          <p:nvPr/>
        </p:nvSpPr>
        <p:spPr>
          <a:xfrm>
            <a:off x="457200" y="2167089"/>
            <a:ext cx="8229600" cy="3281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Saber cómo preguntar para saber</a:t>
            </a:r>
            <a:endParaRPr lang="es-E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Saber cómo informar para responder</a:t>
            </a:r>
            <a:endParaRPr lang="es-E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rgbClr val="DBA81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Código de Transparencia y Acceso a la Información</a:t>
            </a:r>
            <a:endParaRPr lang="es-ES" sz="2400" b="1" dirty="0">
              <a:solidFill>
                <a:srgbClr val="DBA81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57350" lvl="3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Estatal</a:t>
            </a:r>
            <a:endParaRPr lang="es-E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57350" lvl="3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Canario</a:t>
            </a:r>
          </a:p>
          <a:p>
            <a:pPr marL="1657350" lvl="3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188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8A8B951A-8AB2-4608-AF2C-AA74AFBB2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/>
              <a:t>01/10/2019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E03EDD79-DC3F-4F84-894A-92E97B8E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CONGRESO INTERNACIONAL DE TRANSPARENCIA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C539CE33-5487-4C8C-A946-1FBAFAF39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11</a:t>
            </a:fld>
            <a:endParaRPr lang="es-ES"/>
          </a:p>
        </p:txBody>
      </p:sp>
      <p:pic>
        <p:nvPicPr>
          <p:cNvPr id="6" name="3 Imagen">
            <a:extLst>
              <a:ext uri="{FF2B5EF4-FFF2-40B4-BE49-F238E27FC236}">
                <a16:creationId xmlns="" xmlns:a16="http://schemas.microsoft.com/office/drawing/2014/main" id="{666B8B09-DD3A-433E-8783-0BD33B54CC2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0" y="0"/>
            <a:ext cx="1785600" cy="892440"/>
          </a:xfrm>
          <a:prstGeom prst="rect">
            <a:avLst/>
          </a:prstGeom>
          <a:ln>
            <a:noFill/>
          </a:ln>
        </p:spPr>
      </p:pic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53FBA167-941A-49CE-8648-7A6A345021CA}"/>
              </a:ext>
            </a:extLst>
          </p:cNvPr>
          <p:cNvSpPr txBox="1">
            <a:spLocks/>
          </p:cNvSpPr>
          <p:nvPr/>
        </p:nvSpPr>
        <p:spPr>
          <a:xfrm>
            <a:off x="1785600" y="188640"/>
            <a:ext cx="7358400" cy="648072"/>
          </a:xfrm>
          <a:prstGeom prst="rect">
            <a:avLst/>
          </a:prstGeom>
          <a:gradFill flip="none" rotWithShape="1">
            <a:gsLst>
              <a:gs pos="0">
                <a:srgbClr val="DBA817">
                  <a:alpha val="76000"/>
                </a:srgb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anchor="ctr">
            <a:noAutofit/>
          </a:bodyPr>
          <a:lstStyle/>
          <a:p>
            <a:pPr algn="ctr">
              <a:defRPr sz="168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ES" dirty="0">
                <a:latin typeface="Century Gothic" panose="020B0502020202020204" pitchFamily="34" charset="0"/>
              </a:rPr>
              <a:t>Mayor presencia social de la transparencia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6A0655E0-28AE-431D-87B1-68201A2F6162}"/>
              </a:ext>
            </a:extLst>
          </p:cNvPr>
          <p:cNvSpPr/>
          <p:nvPr/>
        </p:nvSpPr>
        <p:spPr>
          <a:xfrm>
            <a:off x="457200" y="1628800"/>
            <a:ext cx="8229600" cy="508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s-ES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92FD7C6A-6F1C-4403-8C0E-9D23C07880FE}"/>
              </a:ext>
            </a:extLst>
          </p:cNvPr>
          <p:cNvSpPr/>
          <p:nvPr/>
        </p:nvSpPr>
        <p:spPr>
          <a:xfrm>
            <a:off x="2096852" y="1654979"/>
            <a:ext cx="4950296" cy="1803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Visualización datos </a:t>
            </a:r>
            <a:endParaRPr lang="es-E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Tratamiento de datos</a:t>
            </a:r>
            <a:endParaRPr lang="es-E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Ejercicio del derecho de acceso</a:t>
            </a:r>
            <a:endParaRPr lang="es-E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392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TRANS MARCA 1.1-01 FT.png"/>
          <p:cNvPicPr>
            <a:picLocks noChangeAspect="1"/>
          </p:cNvPicPr>
          <p:nvPr/>
        </p:nvPicPr>
        <p:blipFill>
          <a:blip r:embed="rId3" cstate="print"/>
          <a:srcRect t="23944" b="23278"/>
          <a:stretch>
            <a:fillRect/>
          </a:stretch>
        </p:blipFill>
        <p:spPr>
          <a:xfrm>
            <a:off x="-324544" y="0"/>
            <a:ext cx="7703814" cy="1268760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91680" y="5589240"/>
            <a:ext cx="7308304" cy="360040"/>
          </a:xfrm>
        </p:spPr>
        <p:txBody>
          <a:bodyPr>
            <a:noAutofit/>
          </a:bodyPr>
          <a:lstStyle/>
          <a:p>
            <a:pPr algn="r"/>
            <a:r>
              <a:rPr lang="es-ES" sz="1800" dirty="0">
                <a:latin typeface="Arial Narrow" panose="020B0606020202030204" pitchFamily="34" charset="0"/>
                <a:ea typeface="Roboto Condensed Light" pitchFamily="2" charset="0"/>
                <a:cs typeface="Roboto Condensed Light" pitchFamily="2" charset="0"/>
              </a:rPr>
              <a:t>Comisionado de Transparencia y Acceso a la Información Pública de Canarias</a:t>
            </a:r>
          </a:p>
          <a:p>
            <a:pPr algn="r"/>
            <a:endParaRPr lang="es-ES" sz="1800" dirty="0"/>
          </a:p>
        </p:txBody>
      </p:sp>
      <p:sp>
        <p:nvSpPr>
          <p:cNvPr id="5" name="4 Rectángulo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DBA817"/>
          </a:solidFill>
          <a:ln>
            <a:solidFill>
              <a:srgbClr val="DBA8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="" xmlns:a16="http://schemas.microsoft.com/office/drawing/2014/main" id="{9708FE9F-F206-4956-9B06-E1C33BD2B476}"/>
              </a:ext>
            </a:extLst>
          </p:cNvPr>
          <p:cNvSpPr/>
          <p:nvPr/>
        </p:nvSpPr>
        <p:spPr>
          <a:xfrm>
            <a:off x="503548" y="2345848"/>
            <a:ext cx="8136904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3200" i="1" dirty="0"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 preguntas no hay respuestas;</a:t>
            </a:r>
            <a:br>
              <a:rPr lang="es-ES" sz="3200" i="1" dirty="0"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3200" i="1" dirty="0"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sin respuestas no hay información </a:t>
            </a:r>
            <a:r>
              <a:rPr lang="es-ES" sz="3200" i="1" dirty="0" smtClean="0"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profunda;</a:t>
            </a:r>
            <a:r>
              <a:rPr lang="es-ES" sz="3200" i="1" dirty="0"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3200" i="1" dirty="0"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3200" i="1" dirty="0"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la calidad de la democracia y </a:t>
            </a:r>
            <a:r>
              <a:rPr lang="es-ES" sz="3200" i="1" dirty="0" smtClean="0"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s-ES" sz="3200" i="1" dirty="0"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gobernanza no es tan alta.</a:t>
            </a:r>
            <a:endParaRPr lang="es-ES" sz="3200" i="1" dirty="0">
              <a:effectLst/>
              <a:latin typeface="Bahnschrift SemiLigh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382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TRANS MARCA 1.1-01 FT.png"/>
          <p:cNvPicPr>
            <a:picLocks noChangeAspect="1"/>
          </p:cNvPicPr>
          <p:nvPr/>
        </p:nvPicPr>
        <p:blipFill>
          <a:blip r:embed="rId3" cstate="print"/>
          <a:srcRect t="23944" b="23278"/>
          <a:stretch>
            <a:fillRect/>
          </a:stretch>
        </p:blipFill>
        <p:spPr>
          <a:xfrm>
            <a:off x="-324544" y="0"/>
            <a:ext cx="7703814" cy="126876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>
            <a:normAutofit/>
          </a:bodyPr>
          <a:lstStyle/>
          <a:p>
            <a:r>
              <a:rPr lang="es-ES" sz="4800" cap="small" dirty="0">
                <a:solidFill>
                  <a:srgbClr val="575756"/>
                </a:solidFill>
                <a:latin typeface="Century Gothic" panose="020B0502020202020204" pitchFamily="34" charset="0"/>
              </a:rPr>
              <a:t>Gracias por su atención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91680" y="5589240"/>
            <a:ext cx="7308304" cy="360040"/>
          </a:xfrm>
        </p:spPr>
        <p:txBody>
          <a:bodyPr>
            <a:noAutofit/>
          </a:bodyPr>
          <a:lstStyle/>
          <a:p>
            <a:pPr algn="r"/>
            <a:r>
              <a:rPr lang="es-ES" sz="1800" dirty="0">
                <a:latin typeface="Arial Narrow" panose="020B0606020202030204" pitchFamily="34" charset="0"/>
                <a:ea typeface="Roboto Condensed Light" pitchFamily="2" charset="0"/>
                <a:cs typeface="Roboto Condensed Light" pitchFamily="2" charset="0"/>
              </a:rPr>
              <a:t>Comisionado de Transparencia y Acceso a la Información Pública de Canarias</a:t>
            </a:r>
          </a:p>
          <a:p>
            <a:pPr algn="r"/>
            <a:endParaRPr lang="es-ES" sz="1800" dirty="0"/>
          </a:p>
        </p:txBody>
      </p:sp>
      <p:sp>
        <p:nvSpPr>
          <p:cNvPr id="5" name="4 Rectángulo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DBA817"/>
          </a:solidFill>
          <a:ln>
            <a:solidFill>
              <a:srgbClr val="DBA8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 descr="C:\Users\ncastillo\Downloads\emai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789040"/>
            <a:ext cx="292481" cy="292481"/>
          </a:xfrm>
          <a:prstGeom prst="rect">
            <a:avLst/>
          </a:prstGeom>
          <a:noFill/>
        </p:spPr>
      </p:pic>
      <p:pic>
        <p:nvPicPr>
          <p:cNvPr id="1028" name="Picture 4" descr="C:\Users\ncastillo\Downloads\twitt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725144"/>
            <a:ext cx="288032" cy="288032"/>
          </a:xfrm>
          <a:prstGeom prst="rect">
            <a:avLst/>
          </a:prstGeom>
          <a:noFill/>
        </p:spPr>
      </p:pic>
      <p:pic>
        <p:nvPicPr>
          <p:cNvPr id="1029" name="Picture 5" descr="C:\Users\ncastillo\Downloads\domain-registratio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4293096"/>
            <a:ext cx="288032" cy="288032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827584" y="3068960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s-ES" sz="2000" b="1" dirty="0">
                <a:solidFill>
                  <a:srgbClr val="DBA817"/>
                </a:solidFill>
                <a:latin typeface="Century Gothic" panose="020B0502020202020204" pitchFamily="34" charset="0"/>
                <a:ea typeface="Roboto Condensed Light" pitchFamily="2" charset="0"/>
                <a:cs typeface="Roboto Condensed Light" pitchFamily="2" charset="0"/>
                <a:hlinkClick r:id="rId7"/>
              </a:rPr>
              <a:t>comisionadotransparencia@transparenciacanarias.org</a:t>
            </a:r>
            <a:endParaRPr lang="es-ES" sz="2000" b="1" dirty="0">
              <a:solidFill>
                <a:srgbClr val="DBA817"/>
              </a:solidFill>
              <a:latin typeface="Century Gothic" panose="020B0502020202020204" pitchFamily="34" charset="0"/>
              <a:ea typeface="Roboto Condensed Light" pitchFamily="2" charset="0"/>
              <a:cs typeface="Roboto Condensed Light" pitchFamily="2" charset="0"/>
            </a:endParaRPr>
          </a:p>
          <a:p>
            <a:pPr lvl="0">
              <a:lnSpc>
                <a:spcPct val="150000"/>
              </a:lnSpc>
            </a:pPr>
            <a:r>
              <a:rPr lang="es-ES" sz="2000" b="1" dirty="0">
                <a:solidFill>
                  <a:srgbClr val="DBA817"/>
                </a:solidFill>
                <a:latin typeface="Century Gothic" panose="020B0502020202020204" pitchFamily="34" charset="0"/>
                <a:ea typeface="Roboto Condensed Light" pitchFamily="2" charset="0"/>
                <a:cs typeface="Roboto Condensed Light" pitchFamily="2" charset="0"/>
                <a:hlinkClick r:id="rId8"/>
              </a:rPr>
              <a:t>http://transparenciacanarias.org/</a:t>
            </a:r>
            <a:endParaRPr lang="es-ES" sz="2000" b="1" dirty="0">
              <a:solidFill>
                <a:srgbClr val="DBA817"/>
              </a:solidFill>
              <a:latin typeface="Century Gothic" panose="020B0502020202020204" pitchFamily="34" charset="0"/>
              <a:ea typeface="Roboto Condensed Light" pitchFamily="2" charset="0"/>
              <a:cs typeface="Roboto Condensed Light" pitchFamily="2" charset="0"/>
            </a:endParaRPr>
          </a:p>
          <a:p>
            <a:pPr lvl="0">
              <a:lnSpc>
                <a:spcPct val="150000"/>
              </a:lnSpc>
            </a:pPr>
            <a:r>
              <a:rPr lang="es-ES" sz="2000" b="1" dirty="0">
                <a:solidFill>
                  <a:srgbClr val="DBA817"/>
                </a:solidFill>
                <a:latin typeface="Century Gothic" panose="020B0502020202020204" pitchFamily="34" charset="0"/>
                <a:ea typeface="Roboto Condensed Light" pitchFamily="2" charset="0"/>
                <a:cs typeface="Roboto Condensed Light" pitchFamily="2" charset="0"/>
                <a:hlinkClick r:id="rId9"/>
              </a:rPr>
              <a:t>@</a:t>
            </a:r>
            <a:r>
              <a:rPr lang="es-ES" sz="2000" b="1" dirty="0" err="1">
                <a:solidFill>
                  <a:srgbClr val="DBA817"/>
                </a:solidFill>
                <a:latin typeface="Century Gothic" panose="020B0502020202020204" pitchFamily="34" charset="0"/>
                <a:ea typeface="Roboto Condensed Light" pitchFamily="2" charset="0"/>
                <a:cs typeface="Roboto Condensed Light" pitchFamily="2" charset="0"/>
                <a:hlinkClick r:id="rId9"/>
              </a:rPr>
              <a:t>ComisionadoTC</a:t>
            </a:r>
            <a:endParaRPr lang="es-ES" sz="2000" b="1" dirty="0">
              <a:solidFill>
                <a:srgbClr val="DBA817"/>
              </a:solidFill>
              <a:latin typeface="Century Gothic" panose="020B0502020202020204" pitchFamily="34" charset="0"/>
              <a:ea typeface="Roboto Condensed Light" pitchFamily="2" charset="0"/>
              <a:cs typeface="Roboto Condensed Light" pitchFamily="2" charset="0"/>
            </a:endParaRPr>
          </a:p>
          <a:p>
            <a:pPr lvl="0">
              <a:lnSpc>
                <a:spcPct val="150000"/>
              </a:lnSpc>
            </a:pPr>
            <a:r>
              <a:rPr lang="es-ES" sz="2000" b="1" dirty="0">
                <a:solidFill>
                  <a:srgbClr val="DBA817"/>
                </a:solidFill>
                <a:latin typeface="Century Gothic" panose="020B0502020202020204" pitchFamily="34" charset="0"/>
                <a:ea typeface="Roboto Condensed Light" pitchFamily="2" charset="0"/>
                <a:cs typeface="Roboto Condensed Light" pitchFamily="2" charset="0"/>
              </a:rPr>
              <a:t>@</a:t>
            </a:r>
            <a:r>
              <a:rPr lang="es-ES" sz="2000" b="1" dirty="0" err="1">
                <a:solidFill>
                  <a:srgbClr val="DBA817"/>
                </a:solidFill>
                <a:latin typeface="Century Gothic" panose="020B0502020202020204" pitchFamily="34" charset="0"/>
                <a:ea typeface="Roboto Condensed Light" pitchFamily="2" charset="0"/>
                <a:cs typeface="Roboto Condensed Light" pitchFamily="2" charset="0"/>
              </a:rPr>
              <a:t>transparentecan</a:t>
            </a:r>
            <a:endParaRPr lang="es-ES" sz="2000" b="1" dirty="0">
              <a:solidFill>
                <a:srgbClr val="DBA817"/>
              </a:solidFill>
              <a:latin typeface="Century Gothic" panose="020B0502020202020204" pitchFamily="34" charset="0"/>
              <a:ea typeface="Roboto Condensed Light" pitchFamily="2" charset="0"/>
              <a:cs typeface="Roboto Condensed Light" pitchFamily="2" charset="0"/>
            </a:endParaRPr>
          </a:p>
          <a:p>
            <a:pPr lvl="0">
              <a:lnSpc>
                <a:spcPct val="150000"/>
              </a:lnSpc>
            </a:pPr>
            <a:r>
              <a:rPr lang="es-ES" sz="2000" b="1" dirty="0">
                <a:solidFill>
                  <a:srgbClr val="DBA817"/>
                </a:solidFill>
                <a:latin typeface="Century Gothic" panose="020B0502020202020204" pitchFamily="34" charset="0"/>
                <a:ea typeface="Roboto Condensed Light" pitchFamily="2" charset="0"/>
                <a:cs typeface="Roboto Condensed Light" pitchFamily="2" charset="0"/>
              </a:rPr>
              <a:t>@</a:t>
            </a:r>
            <a:r>
              <a:rPr lang="es-ES" sz="2000" b="1" dirty="0" err="1">
                <a:solidFill>
                  <a:srgbClr val="DBA817"/>
                </a:solidFill>
                <a:latin typeface="Century Gothic" panose="020B0502020202020204" pitchFamily="34" charset="0"/>
                <a:ea typeface="Roboto Condensed Light" pitchFamily="2" charset="0"/>
                <a:cs typeface="Roboto Condensed Light" pitchFamily="2" charset="0"/>
              </a:rPr>
              <a:t>danielcerdan</a:t>
            </a:r>
            <a:endParaRPr lang="es-ES" sz="2000" b="1" dirty="0">
              <a:solidFill>
                <a:srgbClr val="DBA817"/>
              </a:solidFill>
              <a:latin typeface="Century Gothic" panose="020B0502020202020204" pitchFamily="34" charset="0"/>
              <a:ea typeface="Roboto Condensed Light" pitchFamily="2" charset="0"/>
              <a:cs typeface="Roboto Condensed Light" pitchFamily="2" charset="0"/>
            </a:endParaRPr>
          </a:p>
          <a:p>
            <a:pPr lvl="0">
              <a:lnSpc>
                <a:spcPct val="150000"/>
              </a:lnSpc>
            </a:pPr>
            <a:endParaRPr lang="es-ES" sz="2000" b="1" dirty="0">
              <a:solidFill>
                <a:srgbClr val="DBA817"/>
              </a:solidFill>
              <a:latin typeface="Century Gothic" panose="020B0502020202020204" pitchFamily="34" charset="0"/>
              <a:ea typeface="Roboto Condensed Light" pitchFamily="2" charset="0"/>
              <a:cs typeface="Roboto Condensed Ligh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3 Imagen"/>
          <p:cNvPicPr/>
          <p:nvPr/>
        </p:nvPicPr>
        <p:blipFill>
          <a:blip r:embed="rId3" cstate="print"/>
          <a:stretch/>
        </p:blipFill>
        <p:spPr>
          <a:xfrm>
            <a:off x="0" y="0"/>
            <a:ext cx="1785600" cy="892440"/>
          </a:xfrm>
          <a:prstGeom prst="rect">
            <a:avLst/>
          </a:prstGeom>
          <a:ln>
            <a:noFill/>
          </a:ln>
        </p:spPr>
      </p:pic>
      <p:sp>
        <p:nvSpPr>
          <p:cNvPr id="210" name="TextShape 3"/>
          <p:cNvSpPr txBox="1"/>
          <p:nvPr/>
        </p:nvSpPr>
        <p:spPr>
          <a:xfrm>
            <a:off x="8172360" y="635652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638311E9-4B67-4AFB-8A39-0A0FED626478}" type="slidenum">
              <a:rPr lang="es-E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2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14348" y="1214422"/>
            <a:ext cx="78581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endParaRPr lang="es-ES" dirty="0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59671268-832F-48F7-BE58-F37C2A4FBBDB}"/>
              </a:ext>
            </a:extLst>
          </p:cNvPr>
          <p:cNvSpPr txBox="1">
            <a:spLocks/>
          </p:cNvSpPr>
          <p:nvPr/>
        </p:nvSpPr>
        <p:spPr>
          <a:xfrm>
            <a:off x="1785600" y="188640"/>
            <a:ext cx="7358400" cy="648072"/>
          </a:xfrm>
          <a:prstGeom prst="rect">
            <a:avLst/>
          </a:prstGeom>
          <a:gradFill flip="none" rotWithShape="1">
            <a:gsLst>
              <a:gs pos="0">
                <a:srgbClr val="DBA817">
                  <a:alpha val="76000"/>
                </a:srgb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pc="-1" dirty="0">
                <a:latin typeface="Century Gothic" pitchFamily="34" charset="0"/>
              </a:rPr>
              <a:t>Evolución del Índice de Transparencia de Canarias</a:t>
            </a:r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09320"/>
            <a:ext cx="2133600" cy="3651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03848" y="6309320"/>
            <a:ext cx="3600400" cy="365125"/>
          </a:xfrm>
        </p:spPr>
        <p:txBody>
          <a:bodyPr/>
          <a:lstStyle/>
          <a:p>
            <a:endParaRPr lang="es-ES" dirty="0"/>
          </a:p>
        </p:txBody>
      </p:sp>
      <p:graphicFrame>
        <p:nvGraphicFramePr>
          <p:cNvPr id="15" name="14 Gráfico"/>
          <p:cNvGraphicFramePr/>
          <p:nvPr/>
        </p:nvGraphicFramePr>
        <p:xfrm>
          <a:off x="1142976" y="1643050"/>
          <a:ext cx="6571043" cy="437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2034678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3 Imagen"/>
          <p:cNvPicPr/>
          <p:nvPr/>
        </p:nvPicPr>
        <p:blipFill>
          <a:blip r:embed="rId3" cstate="print"/>
          <a:stretch/>
        </p:blipFill>
        <p:spPr>
          <a:xfrm>
            <a:off x="0" y="0"/>
            <a:ext cx="1785600" cy="892440"/>
          </a:xfrm>
          <a:prstGeom prst="rect">
            <a:avLst/>
          </a:prstGeom>
          <a:ln>
            <a:noFill/>
          </a:ln>
        </p:spPr>
      </p:pic>
      <p:sp>
        <p:nvSpPr>
          <p:cNvPr id="210" name="TextShape 3"/>
          <p:cNvSpPr txBox="1"/>
          <p:nvPr/>
        </p:nvSpPr>
        <p:spPr>
          <a:xfrm>
            <a:off x="8172360" y="635652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638311E9-4B67-4AFB-8A39-0A0FED626478}" type="slidenum">
              <a:rPr lang="es-E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3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14348" y="1214422"/>
            <a:ext cx="78581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endParaRPr lang="es-ES" dirty="0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59671268-832F-48F7-BE58-F37C2A4FBBDB}"/>
              </a:ext>
            </a:extLst>
          </p:cNvPr>
          <p:cNvSpPr txBox="1">
            <a:spLocks/>
          </p:cNvSpPr>
          <p:nvPr/>
        </p:nvSpPr>
        <p:spPr>
          <a:xfrm>
            <a:off x="1785600" y="188640"/>
            <a:ext cx="7358400" cy="648072"/>
          </a:xfrm>
          <a:prstGeom prst="rect">
            <a:avLst/>
          </a:prstGeom>
          <a:gradFill flip="none" rotWithShape="1">
            <a:gsLst>
              <a:gs pos="0">
                <a:srgbClr val="DBA817">
                  <a:alpha val="76000"/>
                </a:srgb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pc="-1" dirty="0">
                <a:latin typeface="Century Gothic" pitchFamily="34" charset="0"/>
              </a:rPr>
              <a:t>Resultados de la evaluación ITCanarias: periodo 2016-2018</a:t>
            </a:r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09320"/>
            <a:ext cx="2133600" cy="3651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03848" y="6309320"/>
            <a:ext cx="3600400" cy="365125"/>
          </a:xfrm>
        </p:spPr>
        <p:txBody>
          <a:bodyPr/>
          <a:lstStyle/>
          <a:p>
            <a:endParaRPr lang="es-ES" dirty="0"/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642910" y="1643050"/>
          <a:ext cx="7823162" cy="4037359"/>
        </p:xfrm>
        <a:graphic>
          <a:graphicData uri="http://schemas.openxmlformats.org/drawingml/2006/table">
            <a:tbl>
              <a:tblPr/>
              <a:tblGrid>
                <a:gridCol w="19442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54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489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26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7582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4805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4805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8746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Tipo de entidad</a:t>
                      </a:r>
                      <a:endParaRPr lang="es-ES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ITCanarias</a:t>
                      </a:r>
                      <a:r>
                        <a:rPr lang="es-ES" sz="18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2016</a:t>
                      </a:r>
                      <a:endParaRPr lang="es-ES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ITCanarias</a:t>
                      </a:r>
                      <a:r>
                        <a:rPr lang="es-ES" sz="18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2017</a:t>
                      </a:r>
                      <a:endParaRPr lang="es-ES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ITCanarias</a:t>
                      </a:r>
                      <a:r>
                        <a:rPr lang="es-ES" sz="18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2018</a:t>
                      </a:r>
                      <a:endParaRPr lang="es-ES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725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Media aritmética</a:t>
                      </a:r>
                      <a:endParaRPr lang="es-ES" sz="15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Media ponderada</a:t>
                      </a:r>
                      <a:endParaRPr lang="es-ES" sz="15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Media aritmética </a:t>
                      </a:r>
                      <a:endParaRPr lang="es-ES" sz="15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Media ponderada</a:t>
                      </a:r>
                      <a:endParaRPr lang="es-ES" sz="15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Media aritmética</a:t>
                      </a:r>
                      <a:endParaRPr lang="es-ES" sz="15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Media ponderada</a:t>
                      </a:r>
                      <a:endParaRPr lang="es-ES" sz="15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0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Comunidad Autónoma</a:t>
                      </a:r>
                      <a:endParaRPr lang="es-ES" sz="1800" b="1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 dirty="0">
                          <a:latin typeface="Calibri"/>
                          <a:ea typeface="Calibri"/>
                          <a:cs typeface="Times New Roman"/>
                        </a:rPr>
                        <a:t>7,69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8,03</a:t>
                      </a:r>
                      <a:endParaRPr lang="es-ES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9,04</a:t>
                      </a:r>
                      <a:endParaRPr lang="es-ES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0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Cabildos </a:t>
                      </a:r>
                      <a:endParaRPr lang="es-ES" sz="1800" b="1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3,85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5,24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6,93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7,25</a:t>
                      </a:r>
                      <a:endParaRPr lang="es-ES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7,39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7,52</a:t>
                      </a:r>
                      <a:endParaRPr lang="es-ES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0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Ayuntamientos </a:t>
                      </a:r>
                      <a:endParaRPr lang="es-ES" sz="1800" b="1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3,03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4,20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5,33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6,67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5,16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6,49</a:t>
                      </a:r>
                      <a:endParaRPr lang="es-ES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0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Universidades</a:t>
                      </a:r>
                      <a:endParaRPr lang="es-ES" sz="1800" b="1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s-ES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5,26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5,53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s-ES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0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Total general 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3,14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5,71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5,47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7,32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5,36</a:t>
                      </a:r>
                      <a:endParaRPr lang="es-ES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7,69</a:t>
                      </a:r>
                      <a:endParaRPr lang="es-ES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34678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3 Imagen"/>
          <p:cNvPicPr/>
          <p:nvPr/>
        </p:nvPicPr>
        <p:blipFill>
          <a:blip r:embed="rId3" cstate="print"/>
          <a:stretch/>
        </p:blipFill>
        <p:spPr>
          <a:xfrm>
            <a:off x="0" y="0"/>
            <a:ext cx="1785600" cy="892440"/>
          </a:xfrm>
          <a:prstGeom prst="rect">
            <a:avLst/>
          </a:prstGeom>
          <a:ln>
            <a:noFill/>
          </a:ln>
        </p:spPr>
      </p:pic>
      <p:sp>
        <p:nvSpPr>
          <p:cNvPr id="210" name="TextShape 3"/>
          <p:cNvSpPr txBox="1"/>
          <p:nvPr/>
        </p:nvSpPr>
        <p:spPr>
          <a:xfrm>
            <a:off x="8172360" y="635652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638311E9-4B67-4AFB-8A39-0A0FED626478}" type="slidenum">
              <a:rPr lang="es-E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4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14348" y="1214422"/>
            <a:ext cx="78581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endParaRPr lang="es-ES" dirty="0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59671268-832F-48F7-BE58-F37C2A4FBBDB}"/>
              </a:ext>
            </a:extLst>
          </p:cNvPr>
          <p:cNvSpPr txBox="1">
            <a:spLocks/>
          </p:cNvSpPr>
          <p:nvPr/>
        </p:nvSpPr>
        <p:spPr>
          <a:xfrm>
            <a:off x="1785600" y="188640"/>
            <a:ext cx="7358400" cy="648072"/>
          </a:xfrm>
          <a:prstGeom prst="rect">
            <a:avLst/>
          </a:prstGeom>
          <a:gradFill flip="none" rotWithShape="1">
            <a:gsLst>
              <a:gs pos="0">
                <a:srgbClr val="DBA817">
                  <a:alpha val="76000"/>
                </a:srgb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pc="-1" dirty="0">
                <a:latin typeface="Century Gothic" pitchFamily="34" charset="0"/>
              </a:rPr>
              <a:t>Resultados de la evaluación ITCanarias: periodo 2016-2018</a:t>
            </a:r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09320"/>
            <a:ext cx="2133600" cy="3651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03848" y="6309320"/>
            <a:ext cx="3600400" cy="365125"/>
          </a:xfrm>
        </p:spPr>
        <p:txBody>
          <a:bodyPr/>
          <a:lstStyle/>
          <a:p>
            <a:endParaRPr lang="es-ES" dirty="0"/>
          </a:p>
        </p:txBody>
      </p:sp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08665179"/>
              </p:ext>
            </p:extLst>
          </p:nvPr>
        </p:nvGraphicFramePr>
        <p:xfrm>
          <a:off x="1115616" y="1928802"/>
          <a:ext cx="6599657" cy="3427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61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2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504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6036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Tipo de entidad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ITCanarias 2017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ITCanarias 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 dirty="0">
                          <a:latin typeface="Calibri"/>
                        </a:rPr>
                        <a:t>  Organismos Autónomos (C.A.)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5,29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6,03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 dirty="0">
                          <a:latin typeface="Calibri"/>
                        </a:rPr>
                        <a:t>  Organismos Autónomos (cabildos)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6,18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4,62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 dirty="0">
                          <a:latin typeface="Calibri"/>
                        </a:rPr>
                        <a:t>  Organismos Autónomos (ayuntamientos)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3,41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4,95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 dirty="0">
                          <a:latin typeface="Calibri"/>
                        </a:rPr>
                        <a:t>  Entes Públicos (C.A.)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4,17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4,95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 dirty="0">
                          <a:latin typeface="Calibri"/>
                        </a:rPr>
                        <a:t>  Entidad Pública Empresarial (C.A.)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>
                          <a:latin typeface="Calibri"/>
                        </a:rPr>
                        <a:t>3,70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4,82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 dirty="0">
                          <a:latin typeface="Calibri"/>
                        </a:rPr>
                        <a:t>  Entidad Pública Empresarial (cabildos)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>
                          <a:latin typeface="Calibri"/>
                        </a:rPr>
                        <a:t>4,45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5,79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 dirty="0">
                          <a:latin typeface="Calibri"/>
                        </a:rPr>
                        <a:t>  Entidad Pública Empresarial (ayuntamientos)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7,57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7,85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Media aritmética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34678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3 Imagen"/>
          <p:cNvPicPr/>
          <p:nvPr/>
        </p:nvPicPr>
        <p:blipFill>
          <a:blip r:embed="rId3" cstate="print"/>
          <a:stretch/>
        </p:blipFill>
        <p:spPr>
          <a:xfrm>
            <a:off x="0" y="0"/>
            <a:ext cx="1785600" cy="892440"/>
          </a:xfrm>
          <a:prstGeom prst="rect">
            <a:avLst/>
          </a:prstGeom>
          <a:ln>
            <a:noFill/>
          </a:ln>
        </p:spPr>
      </p:pic>
      <p:sp>
        <p:nvSpPr>
          <p:cNvPr id="210" name="TextShape 3"/>
          <p:cNvSpPr txBox="1"/>
          <p:nvPr/>
        </p:nvSpPr>
        <p:spPr>
          <a:xfrm>
            <a:off x="8172360" y="6356520"/>
            <a:ext cx="51408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638311E9-4B67-4AFB-8A39-0A0FED626478}" type="slidenum">
              <a:rPr lang="es-E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5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14348" y="1214422"/>
            <a:ext cx="78581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endParaRPr lang="es-ES" dirty="0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59671268-832F-48F7-BE58-F37C2A4FBBDB}"/>
              </a:ext>
            </a:extLst>
          </p:cNvPr>
          <p:cNvSpPr txBox="1">
            <a:spLocks/>
          </p:cNvSpPr>
          <p:nvPr/>
        </p:nvSpPr>
        <p:spPr>
          <a:xfrm>
            <a:off x="1785600" y="188640"/>
            <a:ext cx="7358400" cy="648072"/>
          </a:xfrm>
          <a:prstGeom prst="rect">
            <a:avLst/>
          </a:prstGeom>
          <a:gradFill flip="none" rotWithShape="1">
            <a:gsLst>
              <a:gs pos="0">
                <a:srgbClr val="DBA817">
                  <a:alpha val="76000"/>
                </a:srgb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pc="-1" dirty="0">
                <a:latin typeface="Century Gothic" pitchFamily="34" charset="0"/>
              </a:rPr>
              <a:t>Resultados de la evaluación ITCanarias: periodo 2016-2018</a:t>
            </a:r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09320"/>
            <a:ext cx="2133600" cy="3651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03848" y="6309320"/>
            <a:ext cx="3600400" cy="365125"/>
          </a:xfrm>
        </p:spPr>
        <p:txBody>
          <a:bodyPr/>
          <a:lstStyle/>
          <a:p>
            <a:endParaRPr lang="es-ES" dirty="0"/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1857356" y="1071546"/>
          <a:ext cx="5691206" cy="5281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049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6036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Tipo de entidad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ITCanarias 2017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ITCanarias 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 dirty="0">
                          <a:latin typeface="Calibri"/>
                        </a:rPr>
                        <a:t>Asociaciones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>
                          <a:latin typeface="Calibri"/>
                        </a:rPr>
                        <a:t>4,18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 dirty="0">
                          <a:latin typeface="Calibri"/>
                        </a:rPr>
                        <a:t>Empresas Públicas (C.A.)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3,80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>
                          <a:latin typeface="Calibri"/>
                        </a:rPr>
                        <a:t>4,84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 dirty="0">
                          <a:latin typeface="Calibri"/>
                        </a:rPr>
                        <a:t>Empresas Públicas (cabildo)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5,19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6,00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>
                          <a:latin typeface="Calibri"/>
                        </a:rPr>
                        <a:t>Empresas Públicas (ayuntamiento)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4,77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5,19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>
                          <a:latin typeface="Calibri"/>
                        </a:rPr>
                        <a:t>Empresas Públicas (universidad)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3,85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5,80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>
                          <a:latin typeface="Calibri"/>
                        </a:rPr>
                        <a:t>Fundaciones (C.A.)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3,31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3,56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>
                          <a:latin typeface="Calibri"/>
                        </a:rPr>
                        <a:t>Fundaciones (cabildo)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3,54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4,86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>
                          <a:latin typeface="Calibri"/>
                        </a:rPr>
                        <a:t>Fundaciones (ayuntamiento)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8,46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8,01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>
                          <a:latin typeface="Calibri"/>
                        </a:rPr>
                        <a:t>Fundaciones (universidad)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2,17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3,46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>
                          <a:latin typeface="Calibri"/>
                        </a:rPr>
                        <a:t>Consorcio (C.A.)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6,21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5,99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>
                          <a:latin typeface="Calibri"/>
                        </a:rPr>
                        <a:t>Consorcios (cabildo)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6,15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5,12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>
                          <a:latin typeface="Calibri"/>
                        </a:rPr>
                        <a:t>Consorcios (ayuntamiento)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3,03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>
                          <a:latin typeface="Calibri"/>
                        </a:rPr>
                        <a:t>0,41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Media</a:t>
                      </a:r>
                      <a:r>
                        <a:rPr lang="es-ES" sz="15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aritmética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A817">
                        <a:alpha val="94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34678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714348" y="1214422"/>
            <a:ext cx="78581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endParaRPr lang="es-E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09320"/>
            <a:ext cx="2133600" cy="3651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03848" y="6309320"/>
            <a:ext cx="3600400" cy="365125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19" name="18 Imagen" descr="Infografía ITCanarias 2017 P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57222" y="0"/>
            <a:ext cx="9698082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3467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714348" y="1214422"/>
            <a:ext cx="78581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endParaRPr lang="es-E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8" name="7 Imagen" descr="Infografía ITCanarias 201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88640"/>
            <a:ext cx="9155028" cy="64729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3467836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8A8B951A-8AB2-4608-AF2C-AA74AFBB2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/>
              <a:t>01/10/2019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E03EDD79-DC3F-4F84-894A-92E97B8E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CONGRESO INTERNACIONAL DE TRANSPARENCIA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C539CE33-5487-4C8C-A946-1FBAFAF39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8</a:t>
            </a:fld>
            <a:endParaRPr lang="es-ES"/>
          </a:p>
        </p:txBody>
      </p:sp>
      <p:pic>
        <p:nvPicPr>
          <p:cNvPr id="6" name="3 Imagen">
            <a:extLst>
              <a:ext uri="{FF2B5EF4-FFF2-40B4-BE49-F238E27FC236}">
                <a16:creationId xmlns="" xmlns:a16="http://schemas.microsoft.com/office/drawing/2014/main" id="{666B8B09-DD3A-433E-8783-0BD33B54CC2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0" y="0"/>
            <a:ext cx="1785600" cy="892440"/>
          </a:xfrm>
          <a:prstGeom prst="rect">
            <a:avLst/>
          </a:prstGeom>
          <a:ln>
            <a:noFill/>
          </a:ln>
        </p:spPr>
      </p:pic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53FBA167-941A-49CE-8648-7A6A345021CA}"/>
              </a:ext>
            </a:extLst>
          </p:cNvPr>
          <p:cNvSpPr txBox="1">
            <a:spLocks/>
          </p:cNvSpPr>
          <p:nvPr/>
        </p:nvSpPr>
        <p:spPr>
          <a:xfrm>
            <a:off x="1785600" y="188640"/>
            <a:ext cx="7358400" cy="648072"/>
          </a:xfrm>
          <a:prstGeom prst="rect">
            <a:avLst/>
          </a:prstGeom>
          <a:gradFill flip="none" rotWithShape="1">
            <a:gsLst>
              <a:gs pos="0">
                <a:srgbClr val="DBA817">
                  <a:alpha val="76000"/>
                </a:srgb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anchor="ctr">
            <a:noAutofit/>
          </a:bodyPr>
          <a:lstStyle/>
          <a:p>
            <a:pPr algn="ctr">
              <a:defRPr sz="168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ES" dirty="0">
                <a:latin typeface="Century Gothic" panose="020B0502020202020204" pitchFamily="34" charset="0"/>
              </a:rPr>
              <a:t>Entidades - Evolución en Puntuación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="" xmlns:a16="http://schemas.microsoft.com/office/drawing/2014/main" id="{89F4C6D9-A1C4-4B04-AB07-10DB76AC3D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86253341"/>
              </p:ext>
            </p:extLst>
          </p:nvPr>
        </p:nvGraphicFramePr>
        <p:xfrm>
          <a:off x="457200" y="1081080"/>
          <a:ext cx="8229600" cy="5084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664880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8A8B951A-8AB2-4608-AF2C-AA74AFBB2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/>
              <a:t>01/10/2019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E03EDD79-DC3F-4F84-894A-92E97B8E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CONGRESO INTERNACIONAL DE TRANSPARENCIA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C539CE33-5487-4C8C-A946-1FBAFAF39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46CB8-F666-4A4F-B1CB-C1C638167313}" type="slidenum">
              <a:rPr lang="es-ES" smtClean="0"/>
              <a:pPr/>
              <a:t>9</a:t>
            </a:fld>
            <a:endParaRPr lang="es-ES"/>
          </a:p>
        </p:txBody>
      </p:sp>
      <p:pic>
        <p:nvPicPr>
          <p:cNvPr id="6" name="3 Imagen">
            <a:extLst>
              <a:ext uri="{FF2B5EF4-FFF2-40B4-BE49-F238E27FC236}">
                <a16:creationId xmlns="" xmlns:a16="http://schemas.microsoft.com/office/drawing/2014/main" id="{666B8B09-DD3A-433E-8783-0BD33B54CC2A}"/>
              </a:ext>
            </a:extLst>
          </p:cNvPr>
          <p:cNvPicPr/>
          <p:nvPr/>
        </p:nvPicPr>
        <p:blipFill>
          <a:blip r:embed="rId2" cstate="print"/>
          <a:stretch/>
        </p:blipFill>
        <p:spPr>
          <a:xfrm>
            <a:off x="0" y="0"/>
            <a:ext cx="1785600" cy="892440"/>
          </a:xfrm>
          <a:prstGeom prst="rect">
            <a:avLst/>
          </a:prstGeom>
          <a:ln>
            <a:noFill/>
          </a:ln>
        </p:spPr>
      </p:pic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53FBA167-941A-49CE-8648-7A6A345021CA}"/>
              </a:ext>
            </a:extLst>
          </p:cNvPr>
          <p:cNvSpPr txBox="1">
            <a:spLocks/>
          </p:cNvSpPr>
          <p:nvPr/>
        </p:nvSpPr>
        <p:spPr>
          <a:xfrm>
            <a:off x="1785600" y="188640"/>
            <a:ext cx="7358400" cy="648072"/>
          </a:xfrm>
          <a:prstGeom prst="rect">
            <a:avLst/>
          </a:prstGeom>
          <a:gradFill flip="none" rotWithShape="1">
            <a:gsLst>
              <a:gs pos="0">
                <a:srgbClr val="DBA817">
                  <a:alpha val="76000"/>
                </a:srgb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anchor="ctr">
            <a:noAutofit/>
          </a:bodyPr>
          <a:lstStyle/>
          <a:p>
            <a:pPr algn="ctr">
              <a:defRPr sz="168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ES" dirty="0">
                <a:latin typeface="Century Gothic" panose="020B0502020202020204" pitchFamily="34" charset="0"/>
              </a:rPr>
              <a:t>Del pasado al futuro: Proyectos en marcha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E483256D-4C1B-4F07-9038-FEF7A8B73CA2}"/>
              </a:ext>
            </a:extLst>
          </p:cNvPr>
          <p:cNvSpPr/>
          <p:nvPr/>
        </p:nvSpPr>
        <p:spPr>
          <a:xfrm>
            <a:off x="1259632" y="1226490"/>
            <a:ext cx="7427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Aplicación </a:t>
            </a:r>
            <a:r>
              <a:rPr lang="es-ES" sz="2800" b="1" dirty="0">
                <a:solidFill>
                  <a:srgbClr val="DBA81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#EVALUA-T </a:t>
            </a:r>
            <a:r>
              <a:rPr lang="es-E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para la autoevaluación</a:t>
            </a:r>
            <a:endParaRPr lang="es-ES" sz="2800" dirty="0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D32E5054-978B-429E-BAAB-617C087E5BC8}"/>
              </a:ext>
            </a:extLst>
          </p:cNvPr>
          <p:cNvSpPr/>
          <p:nvPr/>
        </p:nvSpPr>
        <p:spPr>
          <a:xfrm>
            <a:off x="2051720" y="2060848"/>
            <a:ext cx="6264696" cy="3958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cualquier sujeto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E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cualquier momento</a:t>
            </a:r>
            <a:endParaRPr lang="es-ES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en cualquier lugar</a:t>
            </a:r>
            <a:endParaRPr lang="es-ES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en código abierto</a:t>
            </a:r>
            <a:endParaRPr lang="es-ES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en la unidad desde la diversidad</a:t>
            </a:r>
            <a:endParaRPr lang="es-ES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s-ES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con parámetros únicos en todo el país</a:t>
            </a:r>
            <a:endParaRPr lang="es-ES" sz="23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s-ES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adaptable a cualquier territorio autonómico</a:t>
            </a:r>
            <a:endParaRPr lang="es-ES" sz="2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94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2431</TotalTime>
  <Words>490</Words>
  <Application>Microsoft Office PowerPoint</Application>
  <PresentationFormat>Presentación en pantalla (4:3)</PresentationFormat>
  <Paragraphs>197</Paragraphs>
  <Slides>13</Slides>
  <Notes>9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 RESULTADOS Índice de transparencia de canarias #ITCanarias   del pasado al futuro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Gracias por su atención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ncastillo</dc:creator>
  <cp:lastModifiedBy>jmvazquez</cp:lastModifiedBy>
  <cp:revision>355</cp:revision>
  <dcterms:created xsi:type="dcterms:W3CDTF">2018-10-18T09:44:07Z</dcterms:created>
  <dcterms:modified xsi:type="dcterms:W3CDTF">2019-11-27T08:54:53Z</dcterms:modified>
</cp:coreProperties>
</file>