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60" r:id="rId1"/>
  </p:sldMasterIdLst>
  <p:notesMasterIdLst>
    <p:notesMasterId r:id="rId15"/>
  </p:notesMasterIdLst>
  <p:sldIdLst>
    <p:sldId id="256" r:id="rId2"/>
    <p:sldId id="444" r:id="rId3"/>
    <p:sldId id="445" r:id="rId4"/>
    <p:sldId id="446" r:id="rId5"/>
    <p:sldId id="453" r:id="rId6"/>
    <p:sldId id="448" r:id="rId7"/>
    <p:sldId id="454" r:id="rId8"/>
    <p:sldId id="449" r:id="rId9"/>
    <p:sldId id="451" r:id="rId10"/>
    <p:sldId id="455" r:id="rId11"/>
    <p:sldId id="447" r:id="rId12"/>
    <p:sldId id="452" r:id="rId13"/>
    <p:sldId id="274" r:id="rId14"/>
  </p:sldIdLst>
  <p:sldSz cx="9144000" cy="5143500" type="screen16x9"/>
  <p:notesSz cx="6881813" cy="100155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60"/>
  </p:normalViewPr>
  <p:slideViewPr>
    <p:cSldViewPr>
      <p:cViewPr varScale="1">
        <p:scale>
          <a:sx n="83" d="100"/>
          <a:sy n="83" d="100"/>
        </p:scale>
        <p:origin x="916"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118" cy="500777"/>
          </a:xfrm>
          <a:prstGeom prst="rect">
            <a:avLst/>
          </a:prstGeom>
          <a:noFill/>
          <a:ln>
            <a:noFill/>
          </a:ln>
        </p:spPr>
        <p:txBody>
          <a:bodyPr lIns="96536" tIns="96536" rIns="96536" bIns="96536"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30963" marR="0" lvl="1" indent="-1846" algn="l" rtl="0">
              <a:spcBef>
                <a:spcPts val="0"/>
              </a:spcBef>
              <a:buNone/>
              <a:defRPr sz="1700" b="0" i="0" u="none" strike="noStrike" cap="none">
                <a:solidFill>
                  <a:schemeClr val="dk1"/>
                </a:solidFill>
                <a:latin typeface="Calibri"/>
                <a:ea typeface="Calibri"/>
                <a:cs typeface="Calibri"/>
                <a:sym typeface="Calibri"/>
              </a:defRPr>
            </a:lvl2pPr>
            <a:lvl3pPr marL="861927" marR="0" lvl="2" indent="-3691" algn="l" rtl="0">
              <a:spcBef>
                <a:spcPts val="0"/>
              </a:spcBef>
              <a:buNone/>
              <a:defRPr sz="1700" b="0" i="0" u="none" strike="noStrike" cap="none">
                <a:solidFill>
                  <a:schemeClr val="dk1"/>
                </a:solidFill>
                <a:latin typeface="Calibri"/>
                <a:ea typeface="Calibri"/>
                <a:cs typeface="Calibri"/>
                <a:sym typeface="Calibri"/>
              </a:defRPr>
            </a:lvl3pPr>
            <a:lvl4pPr marL="1292890" marR="0" lvl="3" indent="-5536" algn="l" rtl="0">
              <a:spcBef>
                <a:spcPts val="0"/>
              </a:spcBef>
              <a:buNone/>
              <a:defRPr sz="1700" b="0" i="0" u="none" strike="noStrike" cap="none">
                <a:solidFill>
                  <a:schemeClr val="dk1"/>
                </a:solidFill>
                <a:latin typeface="Calibri"/>
                <a:ea typeface="Calibri"/>
                <a:cs typeface="Calibri"/>
                <a:sym typeface="Calibri"/>
              </a:defRPr>
            </a:lvl4pPr>
            <a:lvl5pPr marL="1723854" marR="0" lvl="4" indent="-7383" algn="l" rtl="0">
              <a:spcBef>
                <a:spcPts val="0"/>
              </a:spcBef>
              <a:buNone/>
              <a:defRPr sz="1700" b="0" i="0" u="none" strike="noStrike" cap="none">
                <a:solidFill>
                  <a:schemeClr val="dk1"/>
                </a:solidFill>
                <a:latin typeface="Calibri"/>
                <a:ea typeface="Calibri"/>
                <a:cs typeface="Calibri"/>
                <a:sym typeface="Calibri"/>
              </a:defRPr>
            </a:lvl5pPr>
            <a:lvl6pPr marL="2154816" marR="0" lvl="5" indent="-9228" algn="l" rtl="0">
              <a:spcBef>
                <a:spcPts val="0"/>
              </a:spcBef>
              <a:buNone/>
              <a:defRPr sz="1700" b="0" i="0" u="none" strike="noStrike" cap="none">
                <a:solidFill>
                  <a:schemeClr val="dk1"/>
                </a:solidFill>
                <a:latin typeface="Calibri"/>
                <a:ea typeface="Calibri"/>
                <a:cs typeface="Calibri"/>
                <a:sym typeface="Calibri"/>
              </a:defRPr>
            </a:lvl6pPr>
            <a:lvl7pPr marL="2585780" marR="0" lvl="6" indent="-11072" algn="l" rtl="0">
              <a:spcBef>
                <a:spcPts val="0"/>
              </a:spcBef>
              <a:buNone/>
              <a:defRPr sz="1700" b="0" i="0" u="none" strike="noStrike" cap="none">
                <a:solidFill>
                  <a:schemeClr val="dk1"/>
                </a:solidFill>
                <a:latin typeface="Calibri"/>
                <a:ea typeface="Calibri"/>
                <a:cs typeface="Calibri"/>
                <a:sym typeface="Calibri"/>
              </a:defRPr>
            </a:lvl7pPr>
            <a:lvl8pPr marL="3016744" marR="0" lvl="7" indent="-12920" algn="l" rtl="0">
              <a:spcBef>
                <a:spcPts val="0"/>
              </a:spcBef>
              <a:buNone/>
              <a:defRPr sz="1700" b="0" i="0" u="none" strike="noStrike" cap="none">
                <a:solidFill>
                  <a:schemeClr val="dk1"/>
                </a:solidFill>
                <a:latin typeface="Calibri"/>
                <a:ea typeface="Calibri"/>
                <a:cs typeface="Calibri"/>
                <a:sym typeface="Calibri"/>
              </a:defRPr>
            </a:lvl8pPr>
            <a:lvl9pPr marL="3447706" marR="0" lvl="8" indent="-1354"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8101" y="0"/>
            <a:ext cx="2982118" cy="500777"/>
          </a:xfrm>
          <a:prstGeom prst="rect">
            <a:avLst/>
          </a:prstGeom>
          <a:noFill/>
          <a:ln>
            <a:noFill/>
          </a:ln>
        </p:spPr>
        <p:txBody>
          <a:bodyPr lIns="96536" tIns="96536" rIns="96536" bIns="96536"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30963" marR="0" lvl="1" indent="-1846" algn="l" rtl="0">
              <a:spcBef>
                <a:spcPts val="0"/>
              </a:spcBef>
              <a:buNone/>
              <a:defRPr sz="1700" b="0" i="0" u="none" strike="noStrike" cap="none">
                <a:solidFill>
                  <a:schemeClr val="dk1"/>
                </a:solidFill>
                <a:latin typeface="Calibri"/>
                <a:ea typeface="Calibri"/>
                <a:cs typeface="Calibri"/>
                <a:sym typeface="Calibri"/>
              </a:defRPr>
            </a:lvl2pPr>
            <a:lvl3pPr marL="861927" marR="0" lvl="2" indent="-3691" algn="l" rtl="0">
              <a:spcBef>
                <a:spcPts val="0"/>
              </a:spcBef>
              <a:buNone/>
              <a:defRPr sz="1700" b="0" i="0" u="none" strike="noStrike" cap="none">
                <a:solidFill>
                  <a:schemeClr val="dk1"/>
                </a:solidFill>
                <a:latin typeface="Calibri"/>
                <a:ea typeface="Calibri"/>
                <a:cs typeface="Calibri"/>
                <a:sym typeface="Calibri"/>
              </a:defRPr>
            </a:lvl3pPr>
            <a:lvl4pPr marL="1292890" marR="0" lvl="3" indent="-5536" algn="l" rtl="0">
              <a:spcBef>
                <a:spcPts val="0"/>
              </a:spcBef>
              <a:buNone/>
              <a:defRPr sz="1700" b="0" i="0" u="none" strike="noStrike" cap="none">
                <a:solidFill>
                  <a:schemeClr val="dk1"/>
                </a:solidFill>
                <a:latin typeface="Calibri"/>
                <a:ea typeface="Calibri"/>
                <a:cs typeface="Calibri"/>
                <a:sym typeface="Calibri"/>
              </a:defRPr>
            </a:lvl4pPr>
            <a:lvl5pPr marL="1723854" marR="0" lvl="4" indent="-7383" algn="l" rtl="0">
              <a:spcBef>
                <a:spcPts val="0"/>
              </a:spcBef>
              <a:buNone/>
              <a:defRPr sz="1700" b="0" i="0" u="none" strike="noStrike" cap="none">
                <a:solidFill>
                  <a:schemeClr val="dk1"/>
                </a:solidFill>
                <a:latin typeface="Calibri"/>
                <a:ea typeface="Calibri"/>
                <a:cs typeface="Calibri"/>
                <a:sym typeface="Calibri"/>
              </a:defRPr>
            </a:lvl5pPr>
            <a:lvl6pPr marL="2154816" marR="0" lvl="5" indent="-9228" algn="l" rtl="0">
              <a:spcBef>
                <a:spcPts val="0"/>
              </a:spcBef>
              <a:buNone/>
              <a:defRPr sz="1700" b="0" i="0" u="none" strike="noStrike" cap="none">
                <a:solidFill>
                  <a:schemeClr val="dk1"/>
                </a:solidFill>
                <a:latin typeface="Calibri"/>
                <a:ea typeface="Calibri"/>
                <a:cs typeface="Calibri"/>
                <a:sym typeface="Calibri"/>
              </a:defRPr>
            </a:lvl6pPr>
            <a:lvl7pPr marL="2585780" marR="0" lvl="6" indent="-11072" algn="l" rtl="0">
              <a:spcBef>
                <a:spcPts val="0"/>
              </a:spcBef>
              <a:buNone/>
              <a:defRPr sz="1700" b="0" i="0" u="none" strike="noStrike" cap="none">
                <a:solidFill>
                  <a:schemeClr val="dk1"/>
                </a:solidFill>
                <a:latin typeface="Calibri"/>
                <a:ea typeface="Calibri"/>
                <a:cs typeface="Calibri"/>
                <a:sym typeface="Calibri"/>
              </a:defRPr>
            </a:lvl7pPr>
            <a:lvl8pPr marL="3016744" marR="0" lvl="7" indent="-12920" algn="l" rtl="0">
              <a:spcBef>
                <a:spcPts val="0"/>
              </a:spcBef>
              <a:buNone/>
              <a:defRPr sz="1700" b="0" i="0" u="none" strike="noStrike" cap="none">
                <a:solidFill>
                  <a:schemeClr val="dk1"/>
                </a:solidFill>
                <a:latin typeface="Calibri"/>
                <a:ea typeface="Calibri"/>
                <a:cs typeface="Calibri"/>
                <a:sym typeface="Calibri"/>
              </a:defRPr>
            </a:lvl8pPr>
            <a:lvl9pPr marL="3447706" marR="0" lvl="8" indent="-1354"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182" y="4757381"/>
            <a:ext cx="5505449" cy="4506992"/>
          </a:xfrm>
          <a:prstGeom prst="rect">
            <a:avLst/>
          </a:prstGeom>
          <a:noFill/>
          <a:ln>
            <a:noFill/>
          </a:ln>
        </p:spPr>
        <p:txBody>
          <a:bodyPr lIns="96536" tIns="96536" rIns="96536" bIns="96536"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513023"/>
            <a:ext cx="2982118" cy="500777"/>
          </a:xfrm>
          <a:prstGeom prst="rect">
            <a:avLst/>
          </a:prstGeom>
          <a:noFill/>
          <a:ln>
            <a:noFill/>
          </a:ln>
        </p:spPr>
        <p:txBody>
          <a:bodyPr lIns="96536" tIns="96536" rIns="96536" bIns="96536"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30963" marR="0" lvl="1" indent="-1846" algn="l" rtl="0">
              <a:spcBef>
                <a:spcPts val="0"/>
              </a:spcBef>
              <a:buNone/>
              <a:defRPr sz="1700" b="0" i="0" u="none" strike="noStrike" cap="none">
                <a:solidFill>
                  <a:schemeClr val="dk1"/>
                </a:solidFill>
                <a:latin typeface="Calibri"/>
                <a:ea typeface="Calibri"/>
                <a:cs typeface="Calibri"/>
                <a:sym typeface="Calibri"/>
              </a:defRPr>
            </a:lvl2pPr>
            <a:lvl3pPr marL="861927" marR="0" lvl="2" indent="-3691" algn="l" rtl="0">
              <a:spcBef>
                <a:spcPts val="0"/>
              </a:spcBef>
              <a:buNone/>
              <a:defRPr sz="1700" b="0" i="0" u="none" strike="noStrike" cap="none">
                <a:solidFill>
                  <a:schemeClr val="dk1"/>
                </a:solidFill>
                <a:latin typeface="Calibri"/>
                <a:ea typeface="Calibri"/>
                <a:cs typeface="Calibri"/>
                <a:sym typeface="Calibri"/>
              </a:defRPr>
            </a:lvl3pPr>
            <a:lvl4pPr marL="1292890" marR="0" lvl="3" indent="-5536" algn="l" rtl="0">
              <a:spcBef>
                <a:spcPts val="0"/>
              </a:spcBef>
              <a:buNone/>
              <a:defRPr sz="1700" b="0" i="0" u="none" strike="noStrike" cap="none">
                <a:solidFill>
                  <a:schemeClr val="dk1"/>
                </a:solidFill>
                <a:latin typeface="Calibri"/>
                <a:ea typeface="Calibri"/>
                <a:cs typeface="Calibri"/>
                <a:sym typeface="Calibri"/>
              </a:defRPr>
            </a:lvl4pPr>
            <a:lvl5pPr marL="1723854" marR="0" lvl="4" indent="-7383" algn="l" rtl="0">
              <a:spcBef>
                <a:spcPts val="0"/>
              </a:spcBef>
              <a:buNone/>
              <a:defRPr sz="1700" b="0" i="0" u="none" strike="noStrike" cap="none">
                <a:solidFill>
                  <a:schemeClr val="dk1"/>
                </a:solidFill>
                <a:latin typeface="Calibri"/>
                <a:ea typeface="Calibri"/>
                <a:cs typeface="Calibri"/>
                <a:sym typeface="Calibri"/>
              </a:defRPr>
            </a:lvl5pPr>
            <a:lvl6pPr marL="2154816" marR="0" lvl="5" indent="-9228" algn="l" rtl="0">
              <a:spcBef>
                <a:spcPts val="0"/>
              </a:spcBef>
              <a:buNone/>
              <a:defRPr sz="1700" b="0" i="0" u="none" strike="noStrike" cap="none">
                <a:solidFill>
                  <a:schemeClr val="dk1"/>
                </a:solidFill>
                <a:latin typeface="Calibri"/>
                <a:ea typeface="Calibri"/>
                <a:cs typeface="Calibri"/>
                <a:sym typeface="Calibri"/>
              </a:defRPr>
            </a:lvl6pPr>
            <a:lvl7pPr marL="2585780" marR="0" lvl="6" indent="-11072" algn="l" rtl="0">
              <a:spcBef>
                <a:spcPts val="0"/>
              </a:spcBef>
              <a:buNone/>
              <a:defRPr sz="1700" b="0" i="0" u="none" strike="noStrike" cap="none">
                <a:solidFill>
                  <a:schemeClr val="dk1"/>
                </a:solidFill>
                <a:latin typeface="Calibri"/>
                <a:ea typeface="Calibri"/>
                <a:cs typeface="Calibri"/>
                <a:sym typeface="Calibri"/>
              </a:defRPr>
            </a:lvl7pPr>
            <a:lvl8pPr marL="3016744" marR="0" lvl="7" indent="-12920" algn="l" rtl="0">
              <a:spcBef>
                <a:spcPts val="0"/>
              </a:spcBef>
              <a:buNone/>
              <a:defRPr sz="1700" b="0" i="0" u="none" strike="noStrike" cap="none">
                <a:solidFill>
                  <a:schemeClr val="dk1"/>
                </a:solidFill>
                <a:latin typeface="Calibri"/>
                <a:ea typeface="Calibri"/>
                <a:cs typeface="Calibri"/>
                <a:sym typeface="Calibri"/>
              </a:defRPr>
            </a:lvl8pPr>
            <a:lvl9pPr marL="3447706" marR="0" lvl="8" indent="-1354"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8101" y="9513023"/>
            <a:ext cx="2982118" cy="500777"/>
          </a:xfrm>
          <a:prstGeom prst="rect">
            <a:avLst/>
          </a:prstGeom>
          <a:noFill/>
          <a:ln>
            <a:noFill/>
          </a:ln>
        </p:spPr>
        <p:txBody>
          <a:bodyPr lIns="96536" tIns="48255" rIns="96536" bIns="48255" anchor="b" anchorCtr="0">
            <a:noAutofit/>
          </a:bodyPr>
          <a:lstStyle/>
          <a:p>
            <a:pPr algn="r">
              <a:buSzPct val="25000"/>
            </a:pPr>
            <a:fld id="{00000000-1234-1234-1234-123412341234}" type="slidenum">
              <a:rPr lang="es-ES" sz="1300" smtClean="0">
                <a:solidFill>
                  <a:schemeClr val="dk1"/>
                </a:solidFill>
                <a:latin typeface="Calibri"/>
                <a:ea typeface="Calibri"/>
                <a:cs typeface="Calibri"/>
                <a:sym typeface="Calibri"/>
              </a:rPr>
              <a:pPr algn="r">
                <a:buSzPct val="25000"/>
              </a:pPr>
              <a:t>‹Nº›</a:t>
            </a:fld>
            <a:endParaRPr lang="es-E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537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8182" y="4757381"/>
            <a:ext cx="5505450" cy="4506992"/>
          </a:xfrm>
          <a:prstGeom prst="rect">
            <a:avLst/>
          </a:prstGeom>
        </p:spPr>
        <p:txBody>
          <a:bodyPr lIns="96536" tIns="96536" rIns="96536" bIns="96536" anchor="t" anchorCtr="0">
            <a:noAutofit/>
          </a:bodyPr>
          <a:lstStyle/>
          <a:p>
            <a:endParaRPr/>
          </a:p>
        </p:txBody>
      </p:sp>
      <p:sp>
        <p:nvSpPr>
          <p:cNvPr id="200" name="Shape 200"/>
          <p:cNvSpPr txBox="1">
            <a:spLocks noGrp="1"/>
          </p:cNvSpPr>
          <p:nvPr>
            <p:ph type="sldNum" idx="12"/>
          </p:nvPr>
        </p:nvSpPr>
        <p:spPr>
          <a:xfrm>
            <a:off x="3898101" y="9513023"/>
            <a:ext cx="2982119" cy="500777"/>
          </a:xfrm>
          <a:prstGeom prst="rect">
            <a:avLst/>
          </a:prstGeom>
        </p:spPr>
        <p:txBody>
          <a:bodyPr lIns="96536" tIns="48255" rIns="96536" bIns="48255" anchor="b" anchorCtr="0">
            <a:noAutofit/>
          </a:bodyPr>
          <a:lstStyle/>
          <a:p>
            <a:pPr>
              <a:buClr>
                <a:srgbClr val="000000"/>
              </a:buClr>
              <a:buSzPct val="25000"/>
            </a:pPr>
            <a:fld id="{00000000-1234-1234-1234-123412341234}" type="slidenum">
              <a:rPr lang="es-ES"/>
              <a:pPr>
                <a:buClr>
                  <a:srgbClr val="000000"/>
                </a:buClr>
                <a:buSzPct val="25000"/>
              </a:pPr>
              <a:t>1</a:t>
            </a:fld>
            <a:endParaRPr lang="es-ES"/>
          </a:p>
        </p:txBody>
      </p:sp>
    </p:spTree>
    <p:extLst>
      <p:ext uri="{BB962C8B-B14F-4D97-AF65-F5344CB8AC3E}">
        <p14:creationId xmlns:p14="http://schemas.microsoft.com/office/powerpoint/2010/main" val="3685928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748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50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72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9" name="Shape 329"/>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45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20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94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67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94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202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83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99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8182" y="4757381"/>
            <a:ext cx="5505449" cy="4506992"/>
          </a:xfrm>
          <a:prstGeom prst="rect">
            <a:avLst/>
          </a:prstGeom>
        </p:spPr>
        <p:txBody>
          <a:bodyPr lIns="96536" tIns="96536" rIns="96536" bIns="96536" anchor="t" anchorCtr="0">
            <a:noAutofit/>
          </a:bodyPr>
          <a:lstStyle/>
          <a:p>
            <a:endParaRPr/>
          </a:p>
        </p:txBody>
      </p:sp>
      <p:sp>
        <p:nvSpPr>
          <p:cNvPr id="321" name="Shape 321"/>
          <p:cNvSpPr>
            <a:spLocks noGrp="1" noRot="1" noChangeAspect="1"/>
          </p:cNvSpPr>
          <p:nvPr>
            <p:ph type="sldImg" idx="2"/>
          </p:nvPr>
        </p:nvSpPr>
        <p:spPr>
          <a:xfrm>
            <a:off x="103188" y="750888"/>
            <a:ext cx="6675437" cy="3756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7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apositiva de título">
    <p:spTree>
      <p:nvGrpSpPr>
        <p:cNvPr id="1" name="Shape 29"/>
        <p:cNvGrpSpPr/>
        <p:nvPr/>
      </p:nvGrpSpPr>
      <p:grpSpPr>
        <a:xfrm>
          <a:off x="0" y="0"/>
          <a:ext cx="0" cy="0"/>
          <a:chOff x="0" y="0"/>
          <a:chExt cx="0" cy="0"/>
        </a:xfrm>
      </p:grpSpPr>
      <p:sp>
        <p:nvSpPr>
          <p:cNvPr id="30" name="Shape 30"/>
          <p:cNvSpPr/>
          <p:nvPr/>
        </p:nvSpPr>
        <p:spPr>
          <a:xfrm>
            <a:off x="0" y="0"/>
            <a:ext cx="9144000" cy="5143500"/>
          </a:xfrm>
          <a:prstGeom prst="rect">
            <a:avLst/>
          </a:prstGeom>
          <a:solidFill>
            <a:srgbClr val="000078"/>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31" name="Shape 31"/>
          <p:cNvSpPr txBox="1">
            <a:spLocks noGrp="1"/>
          </p:cNvSpPr>
          <p:nvPr>
            <p:ph type="subTitle" idx="1"/>
          </p:nvPr>
        </p:nvSpPr>
        <p:spPr>
          <a:xfrm>
            <a:off x="1230713" y="3289562"/>
            <a:ext cx="6081000" cy="1314300"/>
          </a:xfrm>
          <a:prstGeom prst="rect">
            <a:avLst/>
          </a:prstGeom>
          <a:noFill/>
          <a:ln>
            <a:noFill/>
          </a:ln>
        </p:spPr>
        <p:txBody>
          <a:bodyPr lIns="91425" tIns="91425" rIns="91425" bIns="91425" anchor="t" anchorCtr="0"/>
          <a:lstStyle>
            <a:lvl1pPr marL="0" marR="0" lvl="0" indent="0" algn="l" rtl="0">
              <a:lnSpc>
                <a:spcPct val="111304"/>
              </a:lnSpc>
              <a:spcBef>
                <a:spcPts val="0"/>
              </a:spcBef>
              <a:buClr>
                <a:schemeClr val="lt1"/>
              </a:buClr>
              <a:buFont typeface="Georgia"/>
              <a:buNone/>
              <a:defRPr sz="2300" b="0" i="0" u="none" strike="noStrike" cap="none">
                <a:solidFill>
                  <a:schemeClr val="lt1"/>
                </a:solidFill>
                <a:latin typeface="Georgia"/>
                <a:ea typeface="Georgia"/>
                <a:cs typeface="Georgia"/>
                <a:sym typeface="Georgia"/>
              </a:defRPr>
            </a:lvl1pPr>
            <a:lvl2pPr marL="408147" marR="0" lvl="1" indent="-1747" algn="ctr" rtl="0">
              <a:spcBef>
                <a:spcPts val="500"/>
              </a:spcBef>
              <a:buClr>
                <a:srgbClr val="888888"/>
              </a:buClr>
              <a:buFont typeface="Arial"/>
              <a:buNone/>
              <a:defRPr sz="2500" b="0" i="0" u="none" strike="noStrike" cap="none">
                <a:solidFill>
                  <a:srgbClr val="888888"/>
                </a:solidFill>
                <a:latin typeface="Calibri"/>
                <a:ea typeface="Calibri"/>
                <a:cs typeface="Calibri"/>
                <a:sym typeface="Calibri"/>
              </a:defRPr>
            </a:lvl2pPr>
            <a:lvl3pPr marL="816296" marR="0" lvl="2" indent="-3496"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3pPr>
            <a:lvl4pPr marL="1224443" marR="0" lvl="3" indent="-5243"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4pPr>
            <a:lvl5pPr marL="1632591" marR="0" lvl="4" indent="-6991"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5pPr>
            <a:lvl6pPr marL="2040738" marR="0" lvl="5" indent="-8738"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6pPr>
            <a:lvl7pPr marL="2448886" marR="0" lvl="6" indent="-10486"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7pPr>
            <a:lvl8pPr marL="2857036" marR="0" lvl="7" indent="-12236"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8pPr>
            <a:lvl9pPr marL="3265182" marR="0" lvl="8" indent="-1282"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9pPr>
          </a:lstStyle>
          <a:p>
            <a:endParaRPr/>
          </a:p>
        </p:txBody>
      </p:sp>
      <p:pic>
        <p:nvPicPr>
          <p:cNvPr id="32" name="Shape 32"/>
          <p:cNvPicPr preferRelativeResize="0"/>
          <p:nvPr/>
        </p:nvPicPr>
        <p:blipFill rotWithShape="1">
          <a:blip r:embed="rId2">
            <a:alphaModFix/>
          </a:blip>
          <a:srcRect/>
          <a:stretch/>
        </p:blipFill>
        <p:spPr>
          <a:xfrm>
            <a:off x="233132" y="225229"/>
            <a:ext cx="914400" cy="688200"/>
          </a:xfrm>
          <a:prstGeom prst="rect">
            <a:avLst/>
          </a:prstGeom>
          <a:noFill/>
          <a:ln>
            <a:noFill/>
          </a:ln>
        </p:spPr>
      </p:pic>
      <p:sp>
        <p:nvSpPr>
          <p:cNvPr id="33" name="Shape 33"/>
          <p:cNvSpPr/>
          <p:nvPr/>
        </p:nvSpPr>
        <p:spPr>
          <a:xfrm>
            <a:off x="233132" y="3255176"/>
            <a:ext cx="914400" cy="35999"/>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34" name="Shape 34"/>
          <p:cNvSpPr/>
          <p:nvPr/>
        </p:nvSpPr>
        <p:spPr>
          <a:xfrm>
            <a:off x="1215411" y="3246250"/>
            <a:ext cx="7679100" cy="456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35" name="Shape 35">
            <a:hlinkClick r:id="rId3"/>
          </p:cNvPr>
          <p:cNvSpPr txBox="1"/>
          <p:nvPr/>
        </p:nvSpPr>
        <p:spPr>
          <a:xfrm>
            <a:off x="144094" y="3248838"/>
            <a:ext cx="718200" cy="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s-ES" sz="1100" b="0" i="0">
                <a:solidFill>
                  <a:srgbClr val="FFFFFF"/>
                </a:solidFill>
                <a:latin typeface="Arial"/>
                <a:ea typeface="Arial"/>
                <a:cs typeface="Arial"/>
                <a:sym typeface="Arial"/>
              </a:rPr>
              <a:t>uoc.edu</a:t>
            </a:r>
          </a:p>
        </p:txBody>
      </p:sp>
      <p:sp>
        <p:nvSpPr>
          <p:cNvPr id="36" name="Shape 36"/>
          <p:cNvSpPr/>
          <p:nvPr/>
        </p:nvSpPr>
        <p:spPr>
          <a:xfrm>
            <a:off x="1213636" y="877437"/>
            <a:ext cx="3320400"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37" name="Shape 37"/>
          <p:cNvSpPr/>
          <p:nvPr/>
        </p:nvSpPr>
        <p:spPr>
          <a:xfrm>
            <a:off x="4614060" y="877437"/>
            <a:ext cx="4280400"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38" name="Shape 38"/>
          <p:cNvSpPr/>
          <p:nvPr/>
        </p:nvSpPr>
        <p:spPr>
          <a:xfrm>
            <a:off x="1215412" y="234949"/>
            <a:ext cx="3320400"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39" name="Shape 39"/>
          <p:cNvSpPr/>
          <p:nvPr/>
        </p:nvSpPr>
        <p:spPr>
          <a:xfrm>
            <a:off x="4615837" y="234947"/>
            <a:ext cx="4280399"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40" name="Shape 40"/>
          <p:cNvSpPr/>
          <p:nvPr/>
        </p:nvSpPr>
        <p:spPr>
          <a:xfrm>
            <a:off x="233132" y="4885603"/>
            <a:ext cx="914400"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41" name="Shape 41"/>
          <p:cNvSpPr/>
          <p:nvPr/>
        </p:nvSpPr>
        <p:spPr>
          <a:xfrm>
            <a:off x="1215411" y="4876676"/>
            <a:ext cx="7679100" cy="456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42" name="Shape 42"/>
          <p:cNvSpPr txBox="1">
            <a:spLocks noGrp="1"/>
          </p:cNvSpPr>
          <p:nvPr>
            <p:ph type="ctrTitle"/>
          </p:nvPr>
        </p:nvSpPr>
        <p:spPr>
          <a:xfrm>
            <a:off x="1215398" y="891125"/>
            <a:ext cx="6816600" cy="21195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SzPct val="100000"/>
              <a:buFont typeface="Arial"/>
              <a:buNone/>
              <a:defRPr sz="4800" b="1" i="0" u="none" strike="noStrike" cap="none">
                <a:solidFill>
                  <a:schemeClr val="lt1"/>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43" name="Shape 43"/>
          <p:cNvPicPr preferRelativeResize="0"/>
          <p:nvPr/>
        </p:nvPicPr>
        <p:blipFill rotWithShape="1">
          <a:blip r:embed="rId4">
            <a:alphaModFix/>
          </a:blip>
          <a:srcRect b="-13791"/>
          <a:stretch/>
        </p:blipFill>
        <p:spPr>
          <a:xfrm>
            <a:off x="1213625" y="298800"/>
            <a:ext cx="1383600" cy="393600"/>
          </a:xfrm>
          <a:prstGeom prst="rect">
            <a:avLst/>
          </a:prstGeom>
          <a:noFill/>
          <a:ln>
            <a:noFill/>
          </a:ln>
        </p:spPr>
      </p:pic>
      <p:sp>
        <p:nvSpPr>
          <p:cNvPr id="44" name="Shape 44"/>
          <p:cNvSpPr txBox="1">
            <a:spLocks noGrp="1"/>
          </p:cNvSpPr>
          <p:nvPr>
            <p:ph type="sldNum" idx="12"/>
          </p:nvPr>
        </p:nvSpPr>
        <p:spPr>
          <a:xfrm>
            <a:off x="8556783" y="4749850"/>
            <a:ext cx="548700" cy="393600"/>
          </a:xfrm>
          <a:prstGeom prst="rect">
            <a:avLst/>
          </a:prstGeom>
        </p:spPr>
        <p:txBody>
          <a:bodyPr lIns="0" tIns="0" rIns="0" bIns="0" anchor="t" anchorCtr="0">
            <a:noAutofit/>
          </a:bodyPr>
          <a:lstStyle/>
          <a:p>
            <a:pPr lvl="0" algn="r">
              <a:spcBef>
                <a:spcPts val="0"/>
              </a:spcBef>
              <a:buNone/>
            </a:pPr>
            <a:fld id="{00000000-1234-1234-1234-123412341234}" type="slidenum">
              <a:rPr lang="es-ES" sz="1300">
                <a:solidFill>
                  <a:schemeClr val="lt1"/>
                </a:solidFill>
                <a:latin typeface="Georgia"/>
                <a:ea typeface="Georgia"/>
                <a:cs typeface="Georgia"/>
                <a:sym typeface="Georgia"/>
              </a:rPr>
              <a:pPr lvl="0" algn="r">
                <a:spcBef>
                  <a:spcPts val="0"/>
                </a:spcBef>
                <a:buNone/>
              </a:pPr>
              <a:t>‹Nº›</a:t>
            </a:fld>
            <a:endParaRPr lang="es-ES" sz="1300">
              <a:solidFill>
                <a:schemeClr val="lt1"/>
              </a:solidFill>
              <a:latin typeface="Georgia"/>
              <a:ea typeface="Georgia"/>
              <a:cs typeface="Georgia"/>
              <a:sym typeface="Georg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Interior - Blanc 2">
    <p:spTree>
      <p:nvGrpSpPr>
        <p:cNvPr id="1" name="Shape 177"/>
        <p:cNvGrpSpPr/>
        <p:nvPr/>
      </p:nvGrpSpPr>
      <p:grpSpPr>
        <a:xfrm>
          <a:off x="0" y="0"/>
          <a:ext cx="0" cy="0"/>
          <a:chOff x="0" y="0"/>
          <a:chExt cx="0" cy="0"/>
        </a:xfrm>
      </p:grpSpPr>
      <p:sp>
        <p:nvSpPr>
          <p:cNvPr id="178" name="Shape 178"/>
          <p:cNvSpPr/>
          <p:nvPr/>
        </p:nvSpPr>
        <p:spPr>
          <a:xfrm>
            <a:off x="107462" y="1279769"/>
            <a:ext cx="8889900" cy="7521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179" name="Shape 179"/>
          <p:cNvSpPr txBox="1">
            <a:spLocks noGrp="1"/>
          </p:cNvSpPr>
          <p:nvPr>
            <p:ph type="dt" idx="10"/>
          </p:nvPr>
        </p:nvSpPr>
        <p:spPr>
          <a:xfrm>
            <a:off x="5687755" y="271633"/>
            <a:ext cx="981599" cy="192900"/>
          </a:xfrm>
          <a:prstGeom prst="rect">
            <a:avLst/>
          </a:prstGeom>
          <a:noFill/>
          <a:ln>
            <a:noFill/>
          </a:ln>
        </p:spPr>
        <p:txBody>
          <a:bodyPr lIns="91425" tIns="91425" rIns="91425" bIns="91425" anchor="t" anchorCtr="0"/>
          <a:lstStyle>
            <a:lvl1pPr marL="0" marR="0" lvl="0" indent="0" algn="l" rtl="0">
              <a:spcBef>
                <a:spcPts val="0"/>
              </a:spcBef>
              <a:buNone/>
              <a:defRPr sz="800" b="0" i="0">
                <a:solidFill>
                  <a:srgbClr val="000078"/>
                </a:solidFill>
                <a:latin typeface="Arial"/>
                <a:ea typeface="Arial"/>
                <a:cs typeface="Arial"/>
                <a:sym typeface="Arial"/>
              </a:defRPr>
            </a:lvl1pPr>
            <a:lvl2pPr marL="408147" marR="0" lvl="1" indent="-1747" algn="l" rtl="0">
              <a:spcBef>
                <a:spcPts val="0"/>
              </a:spcBef>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buNone/>
              <a:defRPr sz="16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sldNum" idx="12"/>
          </p:nvPr>
        </p:nvSpPr>
        <p:spPr>
          <a:xfrm>
            <a:off x="7868756" y="268819"/>
            <a:ext cx="988200" cy="199200"/>
          </a:xfrm>
          <a:prstGeom prst="rect">
            <a:avLst/>
          </a:prstGeom>
          <a:noFill/>
          <a:ln>
            <a:noFill/>
          </a:ln>
        </p:spPr>
        <p:txBody>
          <a:bodyPr lIns="0" tIns="0" rIns="0" bIns="0" anchor="t" anchorCtr="0">
            <a:noAutofit/>
          </a:bodyPr>
          <a:lstStyle/>
          <a:p>
            <a:pPr marL="0" marR="0" lvl="0" indent="0" algn="l" rtl="0">
              <a:spcBef>
                <a:spcPts val="0"/>
              </a:spcBef>
              <a:buSzPct val="25000"/>
              <a:buNone/>
            </a:pPr>
            <a:fld id="{00000000-1234-1234-1234-123412341234}" type="slidenum">
              <a:rPr lang="es-ES" b="0" i="0">
                <a:solidFill>
                  <a:srgbClr val="000078"/>
                </a:solidFill>
                <a:latin typeface="Arial"/>
                <a:ea typeface="Arial"/>
                <a:cs typeface="Arial"/>
                <a:sym typeface="Arial"/>
              </a:rPr>
              <a:pPr marL="0" marR="0" lvl="0" indent="0" algn="l" rtl="0">
                <a:spcBef>
                  <a:spcPts val="0"/>
                </a:spcBef>
                <a:buSzPct val="25000"/>
                <a:buNone/>
              </a:pPr>
              <a:t>‹Nº›</a:t>
            </a:fld>
            <a:endParaRPr lang="es-ES" b="0" i="0">
              <a:solidFill>
                <a:srgbClr val="000078"/>
              </a:solidFill>
              <a:latin typeface="Arial"/>
              <a:ea typeface="Arial"/>
              <a:cs typeface="Arial"/>
              <a:sym typeface="Arial"/>
            </a:endParaRPr>
          </a:p>
        </p:txBody>
      </p:sp>
      <p:sp>
        <p:nvSpPr>
          <p:cNvPr id="181" name="Shape 181"/>
          <p:cNvSpPr txBox="1">
            <a:spLocks noGrp="1"/>
          </p:cNvSpPr>
          <p:nvPr>
            <p:ph type="body" idx="1"/>
          </p:nvPr>
        </p:nvSpPr>
        <p:spPr>
          <a:xfrm>
            <a:off x="220302" y="653991"/>
            <a:ext cx="582000" cy="2505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2"/>
              </a:buClr>
              <a:buFont typeface="Arial"/>
              <a:buNone/>
              <a:defRPr sz="1900" b="1" i="0" u="none" strike="noStrike" cap="none">
                <a:solidFill>
                  <a:schemeClr val="accent2"/>
                </a:solidFill>
                <a:latin typeface="Arial"/>
                <a:ea typeface="Arial"/>
                <a:cs typeface="Arial"/>
                <a:sym typeface="Arial"/>
              </a:defRPr>
            </a:lvl1pPr>
            <a:lvl2pPr marL="40814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body" idx="2"/>
          </p:nvPr>
        </p:nvSpPr>
        <p:spPr>
          <a:xfrm>
            <a:off x="856500" y="653991"/>
            <a:ext cx="4788300" cy="2505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raportada">
    <p:spTree>
      <p:nvGrpSpPr>
        <p:cNvPr id="1" name="Shape 183"/>
        <p:cNvGrpSpPr/>
        <p:nvPr/>
      </p:nvGrpSpPr>
      <p:grpSpPr>
        <a:xfrm>
          <a:off x="0" y="0"/>
          <a:ext cx="0" cy="0"/>
          <a:chOff x="0" y="0"/>
          <a:chExt cx="0" cy="0"/>
        </a:xfrm>
      </p:grpSpPr>
      <p:sp>
        <p:nvSpPr>
          <p:cNvPr id="184" name="Shape 184"/>
          <p:cNvSpPr/>
          <p:nvPr/>
        </p:nvSpPr>
        <p:spPr>
          <a:xfrm>
            <a:off x="0" y="0"/>
            <a:ext cx="9144000" cy="5143500"/>
          </a:xfrm>
          <a:prstGeom prst="rect">
            <a:avLst/>
          </a:prstGeom>
          <a:solidFill>
            <a:srgbClr val="000078"/>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pic>
        <p:nvPicPr>
          <p:cNvPr id="185" name="Shape 185"/>
          <p:cNvPicPr preferRelativeResize="0"/>
          <p:nvPr/>
        </p:nvPicPr>
        <p:blipFill rotWithShape="1">
          <a:blip r:embed="rId2">
            <a:alphaModFix/>
          </a:blip>
          <a:srcRect/>
          <a:stretch/>
        </p:blipFill>
        <p:spPr>
          <a:xfrm>
            <a:off x="7428803" y="0"/>
            <a:ext cx="1715100" cy="1185600"/>
          </a:xfrm>
          <a:prstGeom prst="rect">
            <a:avLst/>
          </a:prstGeom>
          <a:noFill/>
          <a:ln>
            <a:noFill/>
          </a:ln>
        </p:spPr>
      </p:pic>
      <p:sp>
        <p:nvSpPr>
          <p:cNvPr id="186" name="Shape 186"/>
          <p:cNvSpPr/>
          <p:nvPr/>
        </p:nvSpPr>
        <p:spPr>
          <a:xfrm>
            <a:off x="224187" y="877437"/>
            <a:ext cx="3320400"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187" name="Shape 187"/>
          <p:cNvSpPr/>
          <p:nvPr/>
        </p:nvSpPr>
        <p:spPr>
          <a:xfrm>
            <a:off x="225963" y="234949"/>
            <a:ext cx="3320400"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188" name="Shape 188"/>
          <p:cNvSpPr/>
          <p:nvPr/>
        </p:nvSpPr>
        <p:spPr>
          <a:xfrm>
            <a:off x="224187" y="4857926"/>
            <a:ext cx="3320400" cy="360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pic>
        <p:nvPicPr>
          <p:cNvPr id="189" name="Shape 189"/>
          <p:cNvPicPr preferRelativeResize="0"/>
          <p:nvPr/>
        </p:nvPicPr>
        <p:blipFill rotWithShape="1">
          <a:blip r:embed="rId3">
            <a:alphaModFix/>
          </a:blip>
          <a:srcRect/>
          <a:stretch/>
        </p:blipFill>
        <p:spPr>
          <a:xfrm>
            <a:off x="224187" y="298395"/>
            <a:ext cx="1164300" cy="291000"/>
          </a:xfrm>
          <a:prstGeom prst="rect">
            <a:avLst/>
          </a:prstGeom>
          <a:noFill/>
          <a:ln>
            <a:noFill/>
          </a:ln>
        </p:spPr>
      </p:pic>
      <p:pic>
        <p:nvPicPr>
          <p:cNvPr id="190" name="Shape 190"/>
          <p:cNvPicPr preferRelativeResize="0"/>
          <p:nvPr/>
        </p:nvPicPr>
        <p:blipFill rotWithShape="1">
          <a:blip r:embed="rId4">
            <a:alphaModFix/>
          </a:blip>
          <a:srcRect/>
          <a:stretch/>
        </p:blipFill>
        <p:spPr>
          <a:xfrm>
            <a:off x="255185" y="1095970"/>
            <a:ext cx="176699" cy="183300"/>
          </a:xfrm>
          <a:prstGeom prst="rect">
            <a:avLst/>
          </a:prstGeom>
          <a:noFill/>
          <a:ln>
            <a:noFill/>
          </a:ln>
        </p:spPr>
      </p:pic>
      <p:pic>
        <p:nvPicPr>
          <p:cNvPr id="191" name="Shape 191"/>
          <p:cNvPicPr preferRelativeResize="0"/>
          <p:nvPr/>
        </p:nvPicPr>
        <p:blipFill rotWithShape="1">
          <a:blip r:embed="rId5">
            <a:alphaModFix/>
          </a:blip>
          <a:srcRect/>
          <a:stretch/>
        </p:blipFill>
        <p:spPr>
          <a:xfrm>
            <a:off x="255185" y="1358466"/>
            <a:ext cx="198899" cy="165600"/>
          </a:xfrm>
          <a:prstGeom prst="rect">
            <a:avLst/>
          </a:prstGeom>
          <a:noFill/>
          <a:ln>
            <a:noFill/>
          </a:ln>
        </p:spPr>
      </p:pic>
      <p:pic>
        <p:nvPicPr>
          <p:cNvPr id="192" name="Shape 192"/>
          <p:cNvPicPr preferRelativeResize="0"/>
          <p:nvPr/>
        </p:nvPicPr>
        <p:blipFill rotWithShape="1">
          <a:blip r:embed="rId6">
            <a:alphaModFix/>
          </a:blip>
          <a:srcRect/>
          <a:stretch/>
        </p:blipFill>
        <p:spPr>
          <a:xfrm>
            <a:off x="252907" y="1608426"/>
            <a:ext cx="188399" cy="188400"/>
          </a:xfrm>
          <a:prstGeom prst="rect">
            <a:avLst/>
          </a:prstGeom>
          <a:noFill/>
          <a:ln>
            <a:noFill/>
          </a:ln>
        </p:spPr>
      </p:pic>
      <p:sp>
        <p:nvSpPr>
          <p:cNvPr id="193" name="Shape 193"/>
          <p:cNvSpPr txBox="1">
            <a:spLocks noGrp="1"/>
          </p:cNvSpPr>
          <p:nvPr>
            <p:ph type="body" idx="1"/>
          </p:nvPr>
        </p:nvSpPr>
        <p:spPr>
          <a:xfrm>
            <a:off x="487302" y="1044933"/>
            <a:ext cx="3057300" cy="3135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1800" b="0" i="0" u="none" strike="noStrike" cap="none">
                <a:solidFill>
                  <a:schemeClr val="lt1"/>
                </a:solidFill>
                <a:latin typeface="Arial"/>
                <a:ea typeface="Arial"/>
                <a:cs typeface="Arial"/>
                <a:sym typeface="Arial"/>
              </a:defRPr>
            </a:lvl1pPr>
            <a:lvl2pPr marL="40814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body" idx="2"/>
          </p:nvPr>
        </p:nvSpPr>
        <p:spPr>
          <a:xfrm>
            <a:off x="487302" y="1300841"/>
            <a:ext cx="3057300" cy="2808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1800" b="0" i="0" u="none" strike="noStrike" cap="none">
                <a:solidFill>
                  <a:schemeClr val="lt1"/>
                </a:solidFill>
                <a:latin typeface="Arial"/>
                <a:ea typeface="Arial"/>
                <a:cs typeface="Arial"/>
                <a:sym typeface="Arial"/>
              </a:defRPr>
            </a:lvl1pPr>
            <a:lvl2pPr marL="40814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3"/>
          </p:nvPr>
        </p:nvSpPr>
        <p:spPr>
          <a:xfrm>
            <a:off x="487302" y="1552301"/>
            <a:ext cx="3057300" cy="2808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1800" b="0" i="0" u="none" strike="noStrike" cap="none">
                <a:solidFill>
                  <a:schemeClr val="lt1"/>
                </a:solidFill>
                <a:latin typeface="Arial"/>
                <a:ea typeface="Arial"/>
                <a:cs typeface="Arial"/>
                <a:sym typeface="Arial"/>
              </a:defRPr>
            </a:lvl1pPr>
            <a:lvl2pPr marL="408147" marR="0" lvl="1" indent="-1747"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spcBef>
                <a:spcPts val="280"/>
              </a:spcBef>
              <a:buClr>
                <a:schemeClr val="dk1"/>
              </a:buClr>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sldNum" idx="12"/>
          </p:nvPr>
        </p:nvSpPr>
        <p:spPr>
          <a:xfrm>
            <a:off x="8556783" y="4749850"/>
            <a:ext cx="548700" cy="393600"/>
          </a:xfrm>
          <a:prstGeom prst="rect">
            <a:avLst/>
          </a:prstGeom>
        </p:spPr>
        <p:txBody>
          <a:bodyPr lIns="0" tIns="0" rIns="0" bIns="0" anchor="t" anchorCtr="0">
            <a:noAutofit/>
          </a:bodyPr>
          <a:lstStyle/>
          <a:p>
            <a:pPr lvl="0" algn="r">
              <a:spcBef>
                <a:spcPts val="0"/>
              </a:spcBef>
              <a:buNone/>
            </a:pPr>
            <a:fld id="{00000000-1234-1234-1234-123412341234}" type="slidenum">
              <a:rPr lang="es-ES" sz="1300">
                <a:solidFill>
                  <a:schemeClr val="lt1"/>
                </a:solidFill>
              </a:rPr>
              <a:pPr lvl="0" algn="r">
                <a:spcBef>
                  <a:spcPts val="0"/>
                </a:spcBef>
                <a:buNone/>
              </a:pPr>
              <a:t>‹Nº›</a:t>
            </a:fld>
            <a:endParaRPr lang="es-ES" sz="1300">
              <a:solidFill>
                <a:schemeClr val="lt1"/>
              </a:solidFill>
            </a:endParaRPr>
          </a:p>
        </p:txBody>
      </p:sp>
    </p:spTree>
    <p:extLst>
      <p:ext uri="{BB962C8B-B14F-4D97-AF65-F5344CB8AC3E}">
        <p14:creationId xmlns:p14="http://schemas.microsoft.com/office/powerpoint/2010/main" val="43007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uoc.edu"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5">
            <a:alphaModFix/>
          </a:blip>
          <a:srcRect/>
          <a:stretch/>
        </p:blipFill>
        <p:spPr>
          <a:xfrm>
            <a:off x="220302" y="233214"/>
            <a:ext cx="597300" cy="449700"/>
          </a:xfrm>
          <a:prstGeom prst="rect">
            <a:avLst/>
          </a:prstGeom>
          <a:noFill/>
          <a:ln>
            <a:noFill/>
          </a:ln>
        </p:spPr>
      </p:pic>
      <p:sp>
        <p:nvSpPr>
          <p:cNvPr id="11" name="Shape 11"/>
          <p:cNvSpPr/>
          <p:nvPr/>
        </p:nvSpPr>
        <p:spPr>
          <a:xfrm>
            <a:off x="867333" y="239628"/>
            <a:ext cx="1485299"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b="0" i="0" u="none" strike="noStrike" cap="none">
              <a:solidFill>
                <a:schemeClr val="lt1"/>
              </a:solidFill>
              <a:latin typeface="Calibri"/>
              <a:ea typeface="Calibri"/>
              <a:cs typeface="Calibri"/>
              <a:sym typeface="Calibri"/>
            </a:endParaRPr>
          </a:p>
        </p:txBody>
      </p:sp>
      <p:sp>
        <p:nvSpPr>
          <p:cNvPr id="12" name="Shape 12"/>
          <p:cNvSpPr/>
          <p:nvPr/>
        </p:nvSpPr>
        <p:spPr>
          <a:xfrm>
            <a:off x="2407531" y="240019"/>
            <a:ext cx="32154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b="0" i="0" u="none" strike="noStrike" cap="none">
              <a:solidFill>
                <a:schemeClr val="lt1"/>
              </a:solidFill>
              <a:latin typeface="Calibri"/>
              <a:ea typeface="Calibri"/>
              <a:cs typeface="Calibri"/>
              <a:sym typeface="Calibri"/>
            </a:endParaRPr>
          </a:p>
        </p:txBody>
      </p:sp>
      <p:sp>
        <p:nvSpPr>
          <p:cNvPr id="13" name="Shape 13">
            <a:hlinkClick r:id="rId6"/>
          </p:cNvPr>
          <p:cNvSpPr txBox="1"/>
          <p:nvPr/>
        </p:nvSpPr>
        <p:spPr>
          <a:xfrm>
            <a:off x="6780117" y="268819"/>
            <a:ext cx="986400" cy="1077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s-ES" sz="700" b="0" i="0" u="none" strike="noStrike" cap="none">
                <a:solidFill>
                  <a:schemeClr val="dk2"/>
                </a:solidFill>
                <a:latin typeface="Arial"/>
                <a:ea typeface="Arial"/>
                <a:cs typeface="Arial"/>
                <a:sym typeface="Arial"/>
              </a:rPr>
              <a:t>uoc.edu</a:t>
            </a:r>
          </a:p>
        </p:txBody>
      </p:sp>
      <p:sp>
        <p:nvSpPr>
          <p:cNvPr id="14" name="Shape 14"/>
          <p:cNvSpPr/>
          <p:nvPr/>
        </p:nvSpPr>
        <p:spPr>
          <a:xfrm>
            <a:off x="220302" y="4889471"/>
            <a:ext cx="86760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15" name="Shape 15"/>
          <p:cNvSpPr/>
          <p:nvPr/>
        </p:nvSpPr>
        <p:spPr>
          <a:xfrm>
            <a:off x="5684192" y="233212"/>
            <a:ext cx="10308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16" name="Shape 16"/>
          <p:cNvSpPr/>
          <p:nvPr/>
        </p:nvSpPr>
        <p:spPr>
          <a:xfrm>
            <a:off x="6770042" y="235108"/>
            <a:ext cx="10308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17" name="Shape 17"/>
          <p:cNvSpPr/>
          <p:nvPr/>
        </p:nvSpPr>
        <p:spPr>
          <a:xfrm>
            <a:off x="7855400" y="235108"/>
            <a:ext cx="10308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18" name="Shape 18"/>
          <p:cNvSpPr/>
          <p:nvPr/>
        </p:nvSpPr>
        <p:spPr>
          <a:xfrm>
            <a:off x="5684192" y="652285"/>
            <a:ext cx="10308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19" name="Shape 19"/>
          <p:cNvSpPr/>
          <p:nvPr/>
        </p:nvSpPr>
        <p:spPr>
          <a:xfrm>
            <a:off x="6770042" y="654181"/>
            <a:ext cx="10308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20" name="Shape 20"/>
          <p:cNvSpPr/>
          <p:nvPr/>
        </p:nvSpPr>
        <p:spPr>
          <a:xfrm>
            <a:off x="7855400" y="654181"/>
            <a:ext cx="10308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21" name="Shape 21"/>
          <p:cNvSpPr/>
          <p:nvPr/>
        </p:nvSpPr>
        <p:spPr>
          <a:xfrm>
            <a:off x="2407531" y="652285"/>
            <a:ext cx="32154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22" name="Shape 22"/>
          <p:cNvSpPr/>
          <p:nvPr/>
        </p:nvSpPr>
        <p:spPr>
          <a:xfrm>
            <a:off x="867333" y="654181"/>
            <a:ext cx="1485299"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23" name="Shape 23"/>
          <p:cNvSpPr/>
          <p:nvPr/>
        </p:nvSpPr>
        <p:spPr>
          <a:xfrm>
            <a:off x="2407531" y="1490484"/>
            <a:ext cx="32154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24" name="Shape 24"/>
          <p:cNvSpPr/>
          <p:nvPr/>
        </p:nvSpPr>
        <p:spPr>
          <a:xfrm>
            <a:off x="5684191" y="1490483"/>
            <a:ext cx="3202199"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25" name="Shape 25"/>
          <p:cNvSpPr/>
          <p:nvPr/>
        </p:nvSpPr>
        <p:spPr>
          <a:xfrm>
            <a:off x="220302" y="1490484"/>
            <a:ext cx="2132400" cy="28800"/>
          </a:xfrm>
          <a:prstGeom prst="rect">
            <a:avLst/>
          </a:prstGeom>
          <a:solidFill>
            <a:srgbClr val="73EDFF"/>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sp>
        <p:nvSpPr>
          <p:cNvPr id="26" name="Shape 26"/>
          <p:cNvSpPr txBox="1">
            <a:spLocks noGrp="1"/>
          </p:cNvSpPr>
          <p:nvPr>
            <p:ph type="dt" idx="10"/>
          </p:nvPr>
        </p:nvSpPr>
        <p:spPr>
          <a:xfrm>
            <a:off x="5687755" y="271633"/>
            <a:ext cx="981599" cy="192900"/>
          </a:xfrm>
          <a:prstGeom prst="rect">
            <a:avLst/>
          </a:prstGeom>
          <a:noFill/>
          <a:ln>
            <a:noFill/>
          </a:ln>
        </p:spPr>
        <p:txBody>
          <a:bodyPr lIns="91425" tIns="91425" rIns="91425" bIns="91425" anchor="t" anchorCtr="0"/>
          <a:lstStyle>
            <a:lvl1pPr marL="0" marR="0" lvl="0" indent="0" algn="l" rtl="0">
              <a:spcBef>
                <a:spcPts val="0"/>
              </a:spcBef>
              <a:buNone/>
              <a:defRPr sz="800" b="0" i="0">
                <a:solidFill>
                  <a:srgbClr val="000078"/>
                </a:solidFill>
                <a:latin typeface="Arial"/>
                <a:ea typeface="Arial"/>
                <a:cs typeface="Arial"/>
                <a:sym typeface="Arial"/>
              </a:defRPr>
            </a:lvl1pPr>
            <a:lvl2pPr marL="408147" marR="0" lvl="1" indent="-1747" algn="l" rtl="0">
              <a:spcBef>
                <a:spcPts val="0"/>
              </a:spcBef>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buNone/>
              <a:defRPr sz="1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7868756" y="268819"/>
            <a:ext cx="988200" cy="199200"/>
          </a:xfrm>
          <a:prstGeom prst="rect">
            <a:avLst/>
          </a:prstGeom>
          <a:noFill/>
          <a:ln>
            <a:noFill/>
          </a:ln>
        </p:spPr>
        <p:txBody>
          <a:bodyPr lIns="0" tIns="0" rIns="0" bIns="0" anchor="t" anchorCtr="0">
            <a:noAutofit/>
          </a:bodyPr>
          <a:lstStyle/>
          <a:p>
            <a:pPr marL="0" marR="0" lvl="0" indent="0" algn="l" rtl="0">
              <a:spcBef>
                <a:spcPts val="0"/>
              </a:spcBef>
              <a:buSzPct val="25000"/>
              <a:buNone/>
            </a:pPr>
            <a:fld id="{00000000-1234-1234-1234-123412341234}" type="slidenum">
              <a:rPr lang="es-ES" sz="800" b="0" i="0" u="none">
                <a:solidFill>
                  <a:srgbClr val="000078"/>
                </a:solidFill>
                <a:latin typeface="Arial"/>
                <a:ea typeface="Arial"/>
                <a:cs typeface="Arial"/>
                <a:sym typeface="Arial"/>
              </a:rPr>
              <a:pPr marL="0" marR="0" lvl="0" indent="0" algn="l" rtl="0">
                <a:spcBef>
                  <a:spcPts val="0"/>
                </a:spcBef>
                <a:buSzPct val="25000"/>
                <a:buNone/>
              </a:pPr>
              <a:t>‹Nº›</a:t>
            </a:fld>
            <a:endParaRPr lang="es-ES" sz="800" b="0" i="0" u="none">
              <a:solidFill>
                <a:srgbClr val="000078"/>
              </a:solidFill>
              <a:latin typeface="Arial"/>
              <a:ea typeface="Arial"/>
              <a:cs typeface="Arial"/>
              <a:sym typeface="Arial"/>
            </a:endParaRPr>
          </a:p>
        </p:txBody>
      </p:sp>
      <p:pic>
        <p:nvPicPr>
          <p:cNvPr id="28" name="Shape 28"/>
          <p:cNvPicPr preferRelativeResize="0"/>
          <p:nvPr/>
        </p:nvPicPr>
        <p:blipFill rotWithShape="1">
          <a:blip r:embed="rId7">
            <a:alphaModFix/>
          </a:blip>
          <a:srcRect r="-11731" b="-11731"/>
          <a:stretch/>
        </p:blipFill>
        <p:spPr>
          <a:xfrm>
            <a:off x="867600" y="287650"/>
            <a:ext cx="1089000" cy="272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8" r:id="rId2"/>
    <p:sldLayoutId id="214748366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type="ctrTitle"/>
          </p:nvPr>
        </p:nvSpPr>
        <p:spPr>
          <a:xfrm>
            <a:off x="1215398" y="843558"/>
            <a:ext cx="7749090" cy="2119500"/>
          </a:xfrm>
          <a:prstGeom prst="rect">
            <a:avLst/>
          </a:prstGeom>
        </p:spPr>
        <p:txBody>
          <a:bodyPr lIns="91425" tIns="91425" rIns="91425" bIns="91425" anchor="t" anchorCtr="0">
            <a:noAutofit/>
          </a:bodyPr>
          <a:lstStyle/>
          <a:p>
            <a:r>
              <a:rPr lang="es-ES" sz="3600" i="1" dirty="0"/>
              <a:t>¿Cómo abrir las cajas negras de las Administraciones Públicas? </a:t>
            </a:r>
            <a:br>
              <a:rPr lang="es-ES" sz="3600" i="1" dirty="0"/>
            </a:br>
            <a:r>
              <a:rPr lang="es-ES" sz="3600" i="1" dirty="0"/>
              <a:t>La garantía de la transparencia</a:t>
            </a:r>
            <a:br>
              <a:rPr lang="es-ES" sz="3600" i="1" dirty="0"/>
            </a:br>
            <a:r>
              <a:rPr lang="es-ES" sz="3600" i="1" dirty="0"/>
              <a:t>en el uso de los algoritmos</a:t>
            </a:r>
            <a:endParaRPr lang="it-IT" sz="3600" dirty="0"/>
          </a:p>
        </p:txBody>
      </p:sp>
      <p:sp>
        <p:nvSpPr>
          <p:cNvPr id="6" name="Shape 202"/>
          <p:cNvSpPr txBox="1">
            <a:spLocks noGrp="1"/>
          </p:cNvSpPr>
          <p:nvPr>
            <p:ph type="subTitle" idx="1"/>
          </p:nvPr>
        </p:nvSpPr>
        <p:spPr>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11304"/>
              </a:lnSpc>
              <a:spcBef>
                <a:spcPts val="0"/>
              </a:spcBef>
              <a:spcAft>
                <a:spcPts val="0"/>
              </a:spcAft>
              <a:buClr>
                <a:schemeClr val="lt1"/>
              </a:buClr>
              <a:buFont typeface="Georgia"/>
              <a:buNone/>
              <a:defRPr sz="2300" b="0" i="0" u="none" strike="noStrike" cap="none">
                <a:solidFill>
                  <a:schemeClr val="lt1"/>
                </a:solidFill>
                <a:latin typeface="Georgia"/>
                <a:ea typeface="Georgia"/>
                <a:cs typeface="Georgia"/>
                <a:sym typeface="Georgia"/>
              </a:defRPr>
            </a:lvl1pPr>
            <a:lvl2pPr marL="408147" marR="0" lvl="1" indent="-1747" algn="ctr" rtl="0">
              <a:lnSpc>
                <a:spcPct val="100000"/>
              </a:lnSpc>
              <a:spcBef>
                <a:spcPts val="500"/>
              </a:spcBef>
              <a:spcAft>
                <a:spcPts val="0"/>
              </a:spcAft>
              <a:buClr>
                <a:srgbClr val="888888"/>
              </a:buClr>
              <a:buFont typeface="Arial"/>
              <a:buNone/>
              <a:defRPr sz="2500" b="0" i="0" u="none" strike="noStrike" cap="none">
                <a:solidFill>
                  <a:srgbClr val="888888"/>
                </a:solidFill>
                <a:latin typeface="Calibri"/>
                <a:ea typeface="Calibri"/>
                <a:cs typeface="Calibri"/>
                <a:sym typeface="Calibri"/>
              </a:defRPr>
            </a:lvl2pPr>
            <a:lvl3pPr marL="816296" marR="0" lvl="2" indent="-3496" algn="ctr" rtl="0">
              <a:lnSpc>
                <a:spcPct val="100000"/>
              </a:lnSpc>
              <a:spcBef>
                <a:spcPts val="440"/>
              </a:spcBef>
              <a:spcAft>
                <a:spcPts val="0"/>
              </a:spcAft>
              <a:buClr>
                <a:srgbClr val="888888"/>
              </a:buClr>
              <a:buFont typeface="Arial"/>
              <a:buNone/>
              <a:defRPr sz="2200" b="0" i="0" u="none" strike="noStrike" cap="none">
                <a:solidFill>
                  <a:srgbClr val="888888"/>
                </a:solidFill>
                <a:latin typeface="Calibri"/>
                <a:ea typeface="Calibri"/>
                <a:cs typeface="Calibri"/>
                <a:sym typeface="Calibri"/>
              </a:defRPr>
            </a:lvl3pPr>
            <a:lvl4pPr marL="1224443" marR="0" lvl="3" indent="-5243" algn="ctr"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4pPr>
            <a:lvl5pPr marL="1632591" marR="0" lvl="4" indent="-6991" algn="ctr"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5pPr>
            <a:lvl6pPr marL="2040738" marR="0" lvl="5" indent="-8738" algn="ctr"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6pPr>
            <a:lvl7pPr marL="2448886" marR="0" lvl="6" indent="-10486" algn="ctr"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7pPr>
            <a:lvl8pPr marL="2857036" marR="0" lvl="7" indent="-12236" algn="ctr"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8pPr>
            <a:lvl9pPr marL="3265182" marR="0" lvl="8" indent="-1282" algn="ctr"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9pPr>
          </a:lstStyle>
          <a:p>
            <a:pPr lvl="0">
              <a:spcBef>
                <a:spcPts val="0"/>
              </a:spcBef>
              <a:buNone/>
            </a:pPr>
            <a:r>
              <a:rPr lang="ca-ES" dirty="0"/>
              <a:t>Agustí </a:t>
            </a:r>
            <a:r>
              <a:rPr lang="ca-ES" dirty="0" err="1"/>
              <a:t>Cerrillo</a:t>
            </a:r>
            <a:r>
              <a:rPr lang="ca-ES" dirty="0"/>
              <a:t> i Martínez</a:t>
            </a:r>
          </a:p>
          <a:p>
            <a:pPr lvl="0">
              <a:spcBef>
                <a:spcPts val="0"/>
              </a:spcBef>
              <a:buNone/>
            </a:pPr>
            <a:r>
              <a:rPr lang="ca-ES" dirty="0" err="1"/>
              <a:t>Catedrático</a:t>
            </a:r>
            <a:r>
              <a:rPr lang="ca-ES" dirty="0"/>
              <a:t> de </a:t>
            </a:r>
            <a:r>
              <a:rPr lang="ca-ES" dirty="0" err="1"/>
              <a:t>Derecho</a:t>
            </a:r>
            <a:r>
              <a:rPr lang="ca-ES" dirty="0"/>
              <a:t> </a:t>
            </a:r>
            <a:r>
              <a:rPr lang="ca-ES" dirty="0" err="1"/>
              <a:t>administrativo</a:t>
            </a:r>
            <a:endParaRPr lang="ca-ES" dirty="0"/>
          </a:p>
          <a:p>
            <a:pPr lvl="0">
              <a:spcBef>
                <a:spcPts val="0"/>
              </a:spcBef>
              <a:buNone/>
            </a:pPr>
            <a:r>
              <a:rPr lang="ca-ES" dirty="0"/>
              <a:t>@</a:t>
            </a:r>
            <a:r>
              <a:rPr lang="ca-ES" dirty="0" err="1"/>
              <a:t>agusti</a:t>
            </a:r>
            <a:r>
              <a:rPr lang="ca-ES" dirty="0"/>
              <a:t>_</a:t>
            </a:r>
            <a:r>
              <a:rPr lang="ca-ES" dirty="0" err="1"/>
              <a:t>cerrillo</a:t>
            </a:r>
            <a:endParaRPr dirty="0"/>
          </a:p>
        </p:txBody>
      </p:sp>
      <p:sp>
        <p:nvSpPr>
          <p:cNvPr id="4" name="Rectángulo 3">
            <a:extLst>
              <a:ext uri="{FF2B5EF4-FFF2-40B4-BE49-F238E27FC236}">
                <a16:creationId xmlns:a16="http://schemas.microsoft.com/office/drawing/2014/main" id="{F9D14EC3-D8AD-4FF2-9646-69C25C45A1DB}"/>
              </a:ext>
            </a:extLst>
          </p:cNvPr>
          <p:cNvSpPr/>
          <p:nvPr/>
        </p:nvSpPr>
        <p:spPr>
          <a:xfrm>
            <a:off x="4536504" y="320338"/>
            <a:ext cx="4644008" cy="523220"/>
          </a:xfrm>
          <a:prstGeom prst="rect">
            <a:avLst/>
          </a:prstGeom>
        </p:spPr>
        <p:txBody>
          <a:bodyPr wrap="square">
            <a:spAutoFit/>
          </a:bodyPr>
          <a:lstStyle/>
          <a:p>
            <a:r>
              <a:rPr lang="ca-ES" dirty="0">
                <a:solidFill>
                  <a:schemeClr val="bg1"/>
                </a:solidFill>
              </a:rPr>
              <a:t>TRANSPARENCIA DIGITAL Y DERECHO DE ACCESO</a:t>
            </a:r>
          </a:p>
          <a:p>
            <a:r>
              <a:rPr lang="ca-ES" dirty="0">
                <a:solidFill>
                  <a:schemeClr val="bg1"/>
                </a:solidFill>
              </a:rPr>
              <a:t>Santa Cruz de Tenerife</a:t>
            </a:r>
            <a:r>
              <a:rPr lang="it-IT" dirty="0">
                <a:solidFill>
                  <a:schemeClr val="bg1"/>
                </a:solidFill>
              </a:rPr>
              <a:t>, </a:t>
            </a:r>
            <a:r>
              <a:rPr lang="ca-ES" dirty="0">
                <a:solidFill>
                  <a:schemeClr val="bg1"/>
                </a:solidFill>
              </a:rPr>
              <a:t>28 de </a:t>
            </a:r>
            <a:r>
              <a:rPr lang="es-ES" dirty="0">
                <a:solidFill>
                  <a:schemeClr val="bg1"/>
                </a:solidFill>
              </a:rPr>
              <a:t>noviembre</a:t>
            </a:r>
            <a:r>
              <a:rPr lang="ca-ES" dirty="0">
                <a:solidFill>
                  <a:schemeClr val="bg1"/>
                </a:solidFill>
              </a:rPr>
              <a:t> de 2019</a:t>
            </a:r>
            <a:endParaRPr lang="it-IT"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10</a:t>
            </a:fld>
            <a:endParaRPr lang="es-ES"/>
          </a:p>
        </p:txBody>
      </p:sp>
      <p:sp>
        <p:nvSpPr>
          <p:cNvPr id="8" name="Shape 326">
            <a:extLst>
              <a:ext uri="{FF2B5EF4-FFF2-40B4-BE49-F238E27FC236}">
                <a16:creationId xmlns:a16="http://schemas.microsoft.com/office/drawing/2014/main" id="{40E1FE70-1F74-4FD6-B4C1-1556E391CBC4}"/>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pPr>
              <a:buSzPct val="25000"/>
            </a:pPr>
            <a:r>
              <a:rPr lang="es-ES" dirty="0"/>
              <a:t>La explicación sobre las decisiones tomadas por algoritmos</a:t>
            </a:r>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203598"/>
            <a:ext cx="7056784" cy="3385542"/>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dirty="0">
                <a:solidFill>
                  <a:srgbClr val="000078"/>
                </a:solidFill>
              </a:rPr>
              <a:t>¿Cómo dar una explicación sobre el funcionamiento de los algoritmos cuando estos son opacos y las propias Administraciones públicas no saben cómo funcionan?</a:t>
            </a:r>
          </a:p>
          <a:p>
            <a:pPr marL="285750" indent="-285750" algn="just">
              <a:spcAft>
                <a:spcPts val="1200"/>
              </a:spcAft>
              <a:buFont typeface="Arial" panose="020B0604020202020204" pitchFamily="34" charset="0"/>
              <a:buChar char="•"/>
            </a:pPr>
            <a:r>
              <a:rPr lang="es-ES" dirty="0">
                <a:solidFill>
                  <a:srgbClr val="000078"/>
                </a:solidFill>
              </a:rPr>
              <a:t>Las Administraciones públicas deberían</a:t>
            </a:r>
          </a:p>
          <a:p>
            <a:pPr marL="285750" indent="-285750" algn="just">
              <a:spcAft>
                <a:spcPts val="1200"/>
              </a:spcAft>
              <a:buFont typeface="Arial" panose="020B0604020202020204" pitchFamily="34" charset="0"/>
              <a:buChar char="→"/>
            </a:pPr>
            <a:r>
              <a:rPr lang="es-ES" dirty="0">
                <a:solidFill>
                  <a:srgbClr val="000078"/>
                </a:solidFill>
              </a:rPr>
              <a:t>documentar el uso de algoritmos, aprobar formalmente su uso y publicar esta información (</a:t>
            </a:r>
            <a:r>
              <a:rPr lang="es-ES" i="1" dirty="0">
                <a:solidFill>
                  <a:srgbClr val="000078"/>
                </a:solidFill>
              </a:rPr>
              <a:t>artículo 45.4 Ley 30/1992, de 30 de noviembre</a:t>
            </a:r>
            <a:r>
              <a:rPr lang="es-ES" dirty="0">
                <a:solidFill>
                  <a:srgbClr val="000078"/>
                </a:solidFill>
              </a:rPr>
              <a:t>) </a:t>
            </a:r>
          </a:p>
          <a:p>
            <a:pPr marL="285750" indent="-285750" algn="just">
              <a:spcAft>
                <a:spcPts val="1200"/>
              </a:spcAft>
              <a:buFont typeface="Arial" panose="020B0604020202020204" pitchFamily="34" charset="0"/>
              <a:buChar char="→"/>
            </a:pPr>
            <a:r>
              <a:rPr lang="es-ES" dirty="0">
                <a:solidFill>
                  <a:srgbClr val="000078"/>
                </a:solidFill>
              </a:rPr>
              <a:t>poder conocer el código fuente de los algoritmos (artículo 157 Ley 40/2015)</a:t>
            </a:r>
          </a:p>
          <a:p>
            <a:pPr marL="285750" indent="-285750" algn="just">
              <a:spcAft>
                <a:spcPts val="1200"/>
              </a:spcAft>
              <a:buFont typeface="Arial" panose="020B0604020202020204" pitchFamily="34" charset="0"/>
              <a:buChar char="→"/>
            </a:pPr>
            <a:r>
              <a:rPr lang="es-ES" dirty="0">
                <a:solidFill>
                  <a:srgbClr val="000078"/>
                </a:solidFill>
              </a:rPr>
              <a:t>tener garantías de su funcionamiento adecuado a través de mecanismos de control y declaraciones de conformidad de los algoritmos (artículos 27 y 28 ENI)</a:t>
            </a:r>
          </a:p>
          <a:p>
            <a:pPr marL="285750" indent="-285750" algn="just">
              <a:spcAft>
                <a:spcPts val="1200"/>
              </a:spcAft>
              <a:buFont typeface="Arial" panose="020B0604020202020204" pitchFamily="34" charset="0"/>
              <a:buChar char="→"/>
            </a:pPr>
            <a:r>
              <a:rPr lang="es-ES" dirty="0">
                <a:solidFill>
                  <a:srgbClr val="000078"/>
                </a:solidFill>
              </a:rPr>
              <a:t>utilizar la evidencia empírica como mecanismo de rendición de cuentas de los algoritmos y de sus beneficios e impacto para justificar las decisiones tomadas</a:t>
            </a:r>
          </a:p>
          <a:p>
            <a:pPr>
              <a:spcAft>
                <a:spcPts val="1200"/>
              </a:spcAft>
            </a:pPr>
            <a:endParaRPr lang="es-ES" dirty="0">
              <a:solidFill>
                <a:srgbClr val="000078"/>
              </a:solidFill>
              <a:highlight>
                <a:srgbClr val="FFFF00"/>
              </a:highlight>
            </a:endParaRPr>
          </a:p>
        </p:txBody>
      </p:sp>
    </p:spTree>
    <p:extLst>
      <p:ext uri="{BB962C8B-B14F-4D97-AF65-F5344CB8AC3E}">
        <p14:creationId xmlns:p14="http://schemas.microsoft.com/office/powerpoint/2010/main" val="128586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11</a:t>
            </a:fld>
            <a:endParaRPr lang="es-ES"/>
          </a:p>
        </p:txBody>
      </p:sp>
      <p:sp>
        <p:nvSpPr>
          <p:cNvPr id="8" name="Shape 326">
            <a:extLst>
              <a:ext uri="{FF2B5EF4-FFF2-40B4-BE49-F238E27FC236}">
                <a16:creationId xmlns:a16="http://schemas.microsoft.com/office/drawing/2014/main" id="{40E1FE70-1F74-4FD6-B4C1-1556E391CBC4}"/>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pPr>
              <a:buSzPct val="25000"/>
            </a:pPr>
            <a:r>
              <a:rPr lang="es-ES" dirty="0"/>
              <a:t>Una nueva generación de mecanismos de rendición de cuentas</a:t>
            </a:r>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173546"/>
            <a:ext cx="7200800" cy="280076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s-ES" dirty="0">
                <a:solidFill>
                  <a:srgbClr val="000078"/>
                </a:solidFill>
              </a:rPr>
              <a:t>Hacia un derecho a obtener una explicación del uso de los algoritmos </a:t>
            </a:r>
            <a:r>
              <a:rPr lang="ca-ES" dirty="0">
                <a:solidFill>
                  <a:srgbClr val="000078"/>
                </a:solidFill>
              </a:rPr>
              <a:t>(</a:t>
            </a:r>
            <a:r>
              <a:rPr lang="es-ES" dirty="0">
                <a:solidFill>
                  <a:srgbClr val="000078"/>
                </a:solidFill>
              </a:rPr>
              <a:t>artículos 311-3-1 i 311-3-2 Código de relaciones entre la ciudadanía y la Administración</a:t>
            </a:r>
            <a:r>
              <a:rPr lang="ca-ES" dirty="0">
                <a:solidFill>
                  <a:srgbClr val="000078"/>
                </a:solidFill>
              </a:rPr>
              <a:t>)</a:t>
            </a:r>
            <a:endParaRPr lang="es-ES" dirty="0">
              <a:solidFill>
                <a:srgbClr val="000078"/>
              </a:solidFill>
            </a:endParaRPr>
          </a:p>
          <a:p>
            <a:pPr marL="285750" indent="-285750">
              <a:spcAft>
                <a:spcPts val="1200"/>
              </a:spcAft>
              <a:buFont typeface="Arial" panose="020B0604020202020204" pitchFamily="34" charset="0"/>
              <a:buChar char="•"/>
            </a:pPr>
            <a:r>
              <a:rPr lang="es-ES" dirty="0">
                <a:solidFill>
                  <a:srgbClr val="000078"/>
                </a:solidFill>
              </a:rPr>
              <a:t>El procedimiento administrativo debido (</a:t>
            </a:r>
            <a:r>
              <a:rPr lang="es-ES" dirty="0" err="1">
                <a:solidFill>
                  <a:srgbClr val="000078"/>
                </a:solidFill>
              </a:rPr>
              <a:t>Yeung</a:t>
            </a:r>
            <a:r>
              <a:rPr lang="es-ES" dirty="0">
                <a:solidFill>
                  <a:srgbClr val="000078"/>
                </a:solidFill>
              </a:rPr>
              <a:t>) o la reserva de humanidad (Ponce) como mecanismo para la rendición de cuentas</a:t>
            </a:r>
          </a:p>
          <a:p>
            <a:pPr marL="285750" indent="-285750">
              <a:spcAft>
                <a:spcPts val="1200"/>
              </a:spcAft>
              <a:buFont typeface="Arial" panose="020B0604020202020204" pitchFamily="34" charset="0"/>
              <a:buChar char="•"/>
            </a:pPr>
            <a:r>
              <a:rPr lang="es-ES" dirty="0">
                <a:solidFill>
                  <a:srgbClr val="000078"/>
                </a:solidFill>
              </a:rPr>
              <a:t>La creación de un organismo como nodo de la gobernanza inteligente</a:t>
            </a:r>
          </a:p>
          <a:p>
            <a:pPr marL="285750" lvl="1" indent="-285750">
              <a:spcAft>
                <a:spcPts val="1200"/>
              </a:spcAft>
              <a:buFont typeface="Arial" panose="020B0604020202020204" pitchFamily="34" charset="0"/>
              <a:buChar char="−"/>
            </a:pPr>
            <a:r>
              <a:rPr lang="es-ES" dirty="0">
                <a:solidFill>
                  <a:srgbClr val="000078"/>
                </a:solidFill>
              </a:rPr>
              <a:t>Fomento de la incorporación de la inteligencia artificial en las Administraciones públicas</a:t>
            </a:r>
          </a:p>
          <a:p>
            <a:pPr marL="285750" lvl="1" indent="-285750">
              <a:spcAft>
                <a:spcPts val="1200"/>
              </a:spcAft>
              <a:buFont typeface="Arial" panose="020B0604020202020204" pitchFamily="34" charset="0"/>
              <a:buChar char="−"/>
            </a:pPr>
            <a:r>
              <a:rPr lang="es-ES" dirty="0">
                <a:solidFill>
                  <a:srgbClr val="000078"/>
                </a:solidFill>
              </a:rPr>
              <a:t>Garantía de la transparencia y la rendición de cuentas</a:t>
            </a:r>
          </a:p>
          <a:p>
            <a:pPr marL="285750" lvl="1" indent="-285750">
              <a:spcAft>
                <a:spcPts val="1200"/>
              </a:spcAft>
              <a:buFont typeface="Arial" panose="020B0604020202020204" pitchFamily="34" charset="0"/>
              <a:buChar char="−"/>
            </a:pPr>
            <a:r>
              <a:rPr lang="es-ES" dirty="0">
                <a:solidFill>
                  <a:srgbClr val="000078"/>
                </a:solidFill>
              </a:rPr>
              <a:t>Control del diseño, funcionamiento y aplicación de los algoritmos</a:t>
            </a:r>
          </a:p>
        </p:txBody>
      </p:sp>
    </p:spTree>
    <p:extLst>
      <p:ext uri="{BB962C8B-B14F-4D97-AF65-F5344CB8AC3E}">
        <p14:creationId xmlns:p14="http://schemas.microsoft.com/office/powerpoint/2010/main" val="21921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12</a:t>
            </a:fld>
            <a:endParaRPr lang="es-ES"/>
          </a:p>
        </p:txBody>
      </p:sp>
      <p:sp>
        <p:nvSpPr>
          <p:cNvPr id="8" name="Shape 326">
            <a:extLst>
              <a:ext uri="{FF2B5EF4-FFF2-40B4-BE49-F238E27FC236}">
                <a16:creationId xmlns:a16="http://schemas.microsoft.com/office/drawing/2014/main" id="{40E1FE70-1F74-4FD6-B4C1-1556E391CBC4}"/>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r>
              <a:rPr lang="ca-ES" dirty="0"/>
              <a:t>Reflexiones </a:t>
            </a:r>
            <a:r>
              <a:rPr lang="es-ES" dirty="0"/>
              <a:t>finales</a:t>
            </a:r>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173546"/>
            <a:ext cx="7416824" cy="2462213"/>
          </a:xfrm>
          <a:prstGeom prst="rect">
            <a:avLst/>
          </a:prstGeom>
          <a:noFill/>
        </p:spPr>
        <p:txBody>
          <a:bodyPr wrap="square" rtlCol="0">
            <a:spAutoFit/>
          </a:bodyPr>
          <a:lstStyle/>
          <a:p>
            <a:pPr marL="285750" indent="-285750" algn="just">
              <a:buFont typeface="Arial" panose="020B0604020202020204" pitchFamily="34" charset="0"/>
              <a:buChar char="•"/>
            </a:pPr>
            <a:r>
              <a:rPr lang="es-ES" dirty="0">
                <a:solidFill>
                  <a:srgbClr val="000078"/>
                </a:solidFill>
              </a:rPr>
              <a:t>La gobernanza inteligente y, en particular, el uso de algoritmos genera oportunidades para las Administraciones públicas pero también nuevos riesgos a los que del Derecho administrativo debe dar respuesta. </a:t>
            </a:r>
          </a:p>
          <a:p>
            <a:pPr marL="285750" indent="-285750" algn="just">
              <a:buFont typeface="Arial" panose="020B0604020202020204" pitchFamily="34" charset="0"/>
              <a:buChar char="•"/>
            </a:pPr>
            <a:endParaRPr lang="es-ES" dirty="0">
              <a:solidFill>
                <a:srgbClr val="000078"/>
              </a:solidFill>
            </a:endParaRPr>
          </a:p>
          <a:p>
            <a:pPr marL="285750" indent="-285750" algn="just">
              <a:buFont typeface="Arial" panose="020B0604020202020204" pitchFamily="34" charset="0"/>
              <a:buChar char="•"/>
            </a:pPr>
            <a:r>
              <a:rPr lang="es-ES" dirty="0">
                <a:solidFill>
                  <a:srgbClr val="000078"/>
                </a:solidFill>
              </a:rPr>
              <a:t>La opacidad de los algoritmos pone en entredicho los mecanismos tradicionales de transparencia y de rendición de cuentas.</a:t>
            </a:r>
          </a:p>
          <a:p>
            <a:pPr marL="285750" indent="-285750" algn="just">
              <a:buFont typeface="Arial" panose="020B0604020202020204" pitchFamily="34" charset="0"/>
              <a:buChar char="•"/>
            </a:pPr>
            <a:endParaRPr lang="es-ES" dirty="0">
              <a:solidFill>
                <a:srgbClr val="000078"/>
              </a:solidFill>
            </a:endParaRPr>
          </a:p>
          <a:p>
            <a:pPr marL="285750" indent="-285750" algn="just">
              <a:buFont typeface="Arial" panose="020B0604020202020204" pitchFamily="34" charset="0"/>
              <a:buChar char="•"/>
            </a:pPr>
            <a:r>
              <a:rPr lang="es-ES" dirty="0">
                <a:solidFill>
                  <a:srgbClr val="000078"/>
                </a:solidFill>
              </a:rPr>
              <a:t>Es necesario adoptar nuevos mecanismos y crear un marco institucional que sea el nodo de la gobernanza inteligente, que permitan garantizar la seguridad, la transparencia y la rendición de cuentas en el uso de los algoritmos por las Administraciones públicas.</a:t>
            </a:r>
          </a:p>
        </p:txBody>
      </p:sp>
    </p:spTree>
    <p:extLst>
      <p:ext uri="{BB962C8B-B14F-4D97-AF65-F5344CB8AC3E}">
        <p14:creationId xmlns:p14="http://schemas.microsoft.com/office/powerpoint/2010/main" val="233630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Shape 332"/>
          <p:cNvSpPr txBox="1">
            <a:spLocks noGrp="1"/>
          </p:cNvSpPr>
          <p:nvPr>
            <p:ph type="body" idx="2"/>
          </p:nvPr>
        </p:nvSpPr>
        <p:spPr>
          <a:xfrm>
            <a:off x="578746" y="1300841"/>
            <a:ext cx="3057150" cy="280946"/>
          </a:xfrm>
          <a:prstGeom prst="rect">
            <a:avLst/>
          </a:prstGeom>
          <a:noFill/>
          <a:ln>
            <a:noFill/>
          </a:ln>
        </p:spPr>
        <p:txBody>
          <a:bodyPr lIns="0" tIns="0" rIns="0" bIns="0" anchor="t" anchorCtr="0">
            <a:noAutofit/>
          </a:bodyPr>
          <a:lstStyle/>
          <a:p>
            <a:pPr marL="0" marR="0" lvl="0" indent="0" algn="l" rtl="0">
              <a:lnSpc>
                <a:spcPct val="100000"/>
              </a:lnSpc>
              <a:spcBef>
                <a:spcPts val="0"/>
              </a:spcBef>
              <a:buClr>
                <a:schemeClr val="lt1"/>
              </a:buClr>
              <a:buSzPct val="25000"/>
              <a:buFont typeface="Arial"/>
              <a:buNone/>
            </a:pPr>
            <a:r>
              <a:rPr lang="es-ES" sz="1800" b="0" i="0" u="none" strike="noStrike" cap="none" dirty="0">
                <a:solidFill>
                  <a:schemeClr val="lt1"/>
                </a:solidFill>
                <a:latin typeface="Arial"/>
                <a:ea typeface="Arial"/>
                <a:cs typeface="Arial"/>
                <a:sym typeface="Arial"/>
              </a:rPr>
              <a:t>@</a:t>
            </a:r>
            <a:r>
              <a:rPr lang="es-ES" sz="1800" b="0" i="0" u="none" strike="noStrike" cap="none" dirty="0" err="1">
                <a:solidFill>
                  <a:schemeClr val="lt1"/>
                </a:solidFill>
                <a:latin typeface="Arial"/>
                <a:ea typeface="Arial"/>
                <a:cs typeface="Arial"/>
                <a:sym typeface="Arial"/>
              </a:rPr>
              <a:t>agusti_cerrillo</a:t>
            </a:r>
            <a:endParaRPr lang="es-ES" sz="1800" b="0" i="0" u="none" strike="noStrike" cap="none" dirty="0">
              <a:solidFill>
                <a:schemeClr val="lt1"/>
              </a:solidFill>
              <a:latin typeface="Arial"/>
              <a:ea typeface="Arial"/>
              <a:cs typeface="Arial"/>
              <a:sym typeface="Arial"/>
            </a:endParaRPr>
          </a:p>
        </p:txBody>
      </p:sp>
      <p:sp>
        <p:nvSpPr>
          <p:cNvPr id="333" name="Shape 333"/>
          <p:cNvSpPr txBox="1">
            <a:spLocks noGrp="1"/>
          </p:cNvSpPr>
          <p:nvPr>
            <p:ph type="body" idx="3"/>
          </p:nvPr>
        </p:nvSpPr>
        <p:spPr>
          <a:xfrm>
            <a:off x="611560" y="1552301"/>
            <a:ext cx="3057150" cy="280946"/>
          </a:xfrm>
          <a:prstGeom prst="rect">
            <a:avLst/>
          </a:prstGeom>
          <a:noFill/>
          <a:ln>
            <a:noFill/>
          </a:ln>
        </p:spPr>
        <p:txBody>
          <a:bodyPr lIns="0" tIns="0" rIns="0" bIns="0" anchor="t" anchorCtr="0">
            <a:noAutofit/>
          </a:bodyPr>
          <a:lstStyle/>
          <a:p>
            <a:pPr marL="0" marR="0" lvl="0" indent="0" algn="l" rtl="0">
              <a:lnSpc>
                <a:spcPct val="100000"/>
              </a:lnSpc>
              <a:spcBef>
                <a:spcPts val="0"/>
              </a:spcBef>
              <a:buClr>
                <a:schemeClr val="lt1"/>
              </a:buClr>
              <a:buSzPct val="25000"/>
              <a:buFont typeface="Arial"/>
              <a:buNone/>
            </a:pPr>
            <a:r>
              <a:rPr lang="es-ES" sz="1800" b="0" i="0" u="none" strike="noStrike" cap="none" dirty="0">
                <a:solidFill>
                  <a:schemeClr val="lt1"/>
                </a:solidFill>
                <a:latin typeface="Arial"/>
                <a:ea typeface="Arial"/>
                <a:cs typeface="Arial"/>
                <a:sym typeface="Arial"/>
              </a:rPr>
              <a:t>acerrillo@uoc.edu</a:t>
            </a:r>
          </a:p>
        </p:txBody>
      </p:sp>
      <p:sp>
        <p:nvSpPr>
          <p:cNvPr id="3" name="Rectángulo 2"/>
          <p:cNvSpPr/>
          <p:nvPr/>
        </p:nvSpPr>
        <p:spPr>
          <a:xfrm>
            <a:off x="179512" y="1059582"/>
            <a:ext cx="307790" cy="2412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1" name="Conector recto 10"/>
          <p:cNvCxnSpPr/>
          <p:nvPr/>
        </p:nvCxnSpPr>
        <p:spPr>
          <a:xfrm>
            <a:off x="1619672" y="257175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5" name="Grupo 34"/>
          <p:cNvGrpSpPr/>
          <p:nvPr/>
        </p:nvGrpSpPr>
        <p:grpSpPr>
          <a:xfrm>
            <a:off x="251520" y="1581787"/>
            <a:ext cx="216024" cy="197875"/>
            <a:chOff x="0" y="0"/>
            <a:chExt cx="1593850" cy="864096"/>
          </a:xfrm>
        </p:grpSpPr>
        <p:sp>
          <p:nvSpPr>
            <p:cNvPr id="36" name="Rectángulo 35"/>
            <p:cNvSpPr/>
            <p:nvPr/>
          </p:nvSpPr>
          <p:spPr>
            <a:xfrm>
              <a:off x="6350" y="0"/>
              <a:ext cx="1584176" cy="8640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a-ES"/>
            </a:p>
          </p:txBody>
        </p:sp>
        <p:cxnSp>
          <p:nvCxnSpPr>
            <p:cNvPr id="37" name="Conector recto 36"/>
            <p:cNvCxnSpPr/>
            <p:nvPr/>
          </p:nvCxnSpPr>
          <p:spPr>
            <a:xfrm>
              <a:off x="0" y="0"/>
              <a:ext cx="799289" cy="4320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V="1">
              <a:off x="806450" y="0"/>
              <a:ext cx="784887" cy="4320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016000" y="349250"/>
              <a:ext cx="577850" cy="4838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H="1">
              <a:off x="6350" y="355600"/>
              <a:ext cx="576064" cy="4778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CuadroTexto 31"/>
          <p:cNvSpPr txBox="1"/>
          <p:nvPr/>
        </p:nvSpPr>
        <p:spPr>
          <a:xfrm>
            <a:off x="2915816" y="2499742"/>
            <a:ext cx="4752528" cy="461665"/>
          </a:xfrm>
          <a:prstGeom prst="rect">
            <a:avLst/>
          </a:prstGeom>
          <a:noFill/>
          <a:ln>
            <a:noFill/>
          </a:ln>
        </p:spPr>
        <p:txBody>
          <a:bodyPr wrap="square" rtlCol="0">
            <a:spAutoFit/>
          </a:bodyPr>
          <a:lstStyle/>
          <a:p>
            <a:r>
              <a:rPr lang="ca-ES" sz="2400" dirty="0" err="1">
                <a:solidFill>
                  <a:schemeClr val="bg1"/>
                </a:solidFill>
              </a:rPr>
              <a:t>Gracias</a:t>
            </a:r>
            <a:r>
              <a:rPr lang="ca-ES" sz="2400" dirty="0">
                <a:solidFill>
                  <a:schemeClr val="bg1"/>
                </a:solidFill>
              </a:rPr>
              <a:t> por </a:t>
            </a:r>
            <a:r>
              <a:rPr lang="ca-ES" sz="2400" dirty="0" err="1">
                <a:solidFill>
                  <a:schemeClr val="bg1"/>
                </a:solidFill>
              </a:rPr>
              <a:t>vuestra</a:t>
            </a:r>
            <a:r>
              <a:rPr lang="ca-ES" sz="2400" dirty="0">
                <a:solidFill>
                  <a:schemeClr val="bg1"/>
                </a:solidFill>
              </a:rPr>
              <a:t> </a:t>
            </a:r>
            <a:r>
              <a:rPr lang="ca-ES" sz="2400" dirty="0" err="1">
                <a:solidFill>
                  <a:schemeClr val="bg1"/>
                </a:solidFill>
              </a:rPr>
              <a:t>atención</a:t>
            </a:r>
            <a:endParaRPr lang="ca-ES" sz="2400" dirty="0">
              <a:solidFill>
                <a:schemeClr val="bg1"/>
              </a:solidFill>
            </a:endParaRPr>
          </a:p>
        </p:txBody>
      </p:sp>
    </p:spTree>
    <p:extLst>
      <p:ext uri="{BB962C8B-B14F-4D97-AF65-F5344CB8AC3E}">
        <p14:creationId xmlns:p14="http://schemas.microsoft.com/office/powerpoint/2010/main" val="405573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2</a:t>
            </a:fld>
            <a:endParaRPr lang="es-ES"/>
          </a:p>
        </p:txBody>
      </p:sp>
      <p:sp>
        <p:nvSpPr>
          <p:cNvPr id="8" name="Shape 326">
            <a:extLst>
              <a:ext uri="{FF2B5EF4-FFF2-40B4-BE49-F238E27FC236}">
                <a16:creationId xmlns:a16="http://schemas.microsoft.com/office/drawing/2014/main" id="{40E1FE70-1F74-4FD6-B4C1-1556E391CBC4}"/>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pPr>
              <a:buSzPct val="25000"/>
            </a:pPr>
            <a:r>
              <a:rPr lang="es-ES" dirty="0"/>
              <a:t>Hacia la gobernanza inteligente</a:t>
            </a:r>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059582"/>
            <a:ext cx="7056784" cy="1692771"/>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dirty="0">
                <a:solidFill>
                  <a:srgbClr val="000078"/>
                </a:solidFill>
              </a:rPr>
              <a:t>La gobernanza inteligente es un modelo de gestión pública basado en el uso intensivo de la información para la satisfacción del interés general</a:t>
            </a:r>
          </a:p>
          <a:p>
            <a:pPr marL="285750" indent="-285750" algn="just">
              <a:spcAft>
                <a:spcPts val="1200"/>
              </a:spcAft>
              <a:buFont typeface="Arial" panose="020B0604020202020204" pitchFamily="34" charset="0"/>
              <a:buChar char="•"/>
            </a:pPr>
            <a:r>
              <a:rPr lang="es-ES" dirty="0">
                <a:solidFill>
                  <a:srgbClr val="000078"/>
                </a:solidFill>
              </a:rPr>
              <a:t>La inteligencia artificial es el fundamento de la cuarta revolución industrial y está llamada a tener un impacto significativo en las Administraciones públicas</a:t>
            </a:r>
          </a:p>
          <a:p>
            <a:pPr marL="285750" indent="-285750" algn="just">
              <a:spcAft>
                <a:spcPts val="1200"/>
              </a:spcAft>
              <a:buFont typeface="Arial" panose="020B0604020202020204" pitchFamily="34" charset="0"/>
              <a:buChar char="•"/>
            </a:pPr>
            <a:r>
              <a:rPr lang="es-ES" dirty="0">
                <a:solidFill>
                  <a:srgbClr val="000078"/>
                </a:solidFill>
              </a:rPr>
              <a:t>Las administraciones públicas están utilizando la inteligencia artificial para la toma de decisiones, la personalización de servicios públicos o la detección de fraudes.</a:t>
            </a:r>
          </a:p>
        </p:txBody>
      </p:sp>
      <p:pic>
        <p:nvPicPr>
          <p:cNvPr id="9" name="Picture 2" descr="Resultat d'imatges de autobus sense conductor sant cugat">
            <a:extLst>
              <a:ext uri="{FF2B5EF4-FFF2-40B4-BE49-F238E27FC236}">
                <a16:creationId xmlns:a16="http://schemas.microsoft.com/office/drawing/2014/main" id="{30272FFF-362D-4BE8-934A-C4C9C144EA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69" t="-533" b="-1"/>
          <a:stretch/>
        </p:blipFill>
        <p:spPr bwMode="auto">
          <a:xfrm>
            <a:off x="3835573" y="2920648"/>
            <a:ext cx="2834099" cy="1934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lected image">
            <a:extLst>
              <a:ext uri="{FF2B5EF4-FFF2-40B4-BE49-F238E27FC236}">
                <a16:creationId xmlns:a16="http://schemas.microsoft.com/office/drawing/2014/main" id="{07B1B0BF-D66A-4AAB-9907-0A17EAD4C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21" y="3023162"/>
            <a:ext cx="3548007" cy="1827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ehealthreporter.com/media/cache/view/wp-content/uploads/2018/10/image01.png">
            <a:extLst>
              <a:ext uri="{FF2B5EF4-FFF2-40B4-BE49-F238E27FC236}">
                <a16:creationId xmlns:a16="http://schemas.microsoft.com/office/drawing/2014/main" id="{381B0C4D-E4A3-4321-BD50-5988837B66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554" t="2"/>
          <a:stretch/>
        </p:blipFill>
        <p:spPr bwMode="auto">
          <a:xfrm>
            <a:off x="2141751" y="2969501"/>
            <a:ext cx="2472591" cy="19349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t d'imatges de sistema alertes generalitat valenciana corrupciÃ³">
            <a:extLst>
              <a:ext uri="{FF2B5EF4-FFF2-40B4-BE49-F238E27FC236}">
                <a16:creationId xmlns:a16="http://schemas.microsoft.com/office/drawing/2014/main" id="{D98A45A4-E440-42A2-A5A3-550D94D9B6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247"/>
          <a:stretch/>
        </p:blipFill>
        <p:spPr bwMode="auto">
          <a:xfrm>
            <a:off x="6564701" y="3090929"/>
            <a:ext cx="2579299" cy="169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81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3</a:t>
            </a:fld>
            <a:endParaRPr lang="es-ES"/>
          </a:p>
        </p:txBody>
      </p:sp>
      <p:sp>
        <p:nvSpPr>
          <p:cNvPr id="8" name="Shape 326">
            <a:extLst>
              <a:ext uri="{FF2B5EF4-FFF2-40B4-BE49-F238E27FC236}">
                <a16:creationId xmlns:a16="http://schemas.microsoft.com/office/drawing/2014/main" id="{40E1FE70-1F74-4FD6-B4C1-1556E391CBC4}"/>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pPr>
              <a:buSzPct val="25000"/>
            </a:pPr>
            <a:r>
              <a:rPr lang="es-ES" dirty="0"/>
              <a:t>La rendición de cuentas como principio de buena gobernanza</a:t>
            </a:r>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203598"/>
            <a:ext cx="7056784" cy="323165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dirty="0">
                <a:solidFill>
                  <a:srgbClr val="000078"/>
                </a:solidFill>
              </a:rPr>
              <a:t>La buena gobernanza persigue </a:t>
            </a:r>
            <a:r>
              <a:rPr lang="es-ES_tradnl" dirty="0">
                <a:solidFill>
                  <a:srgbClr val="000078"/>
                </a:solidFill>
              </a:rPr>
              <a:t>garantizar la legitimidad y efectividad del uso de inteligencia artificial en el ejercicio de las funciones públicas</a:t>
            </a:r>
            <a:endParaRPr lang="es-ES" dirty="0">
              <a:solidFill>
                <a:srgbClr val="000078"/>
              </a:solidFill>
            </a:endParaRPr>
          </a:p>
          <a:p>
            <a:pPr marL="285750" indent="-285750" algn="just">
              <a:spcAft>
                <a:spcPts val="1200"/>
              </a:spcAft>
              <a:buFont typeface="Arial" panose="020B0604020202020204" pitchFamily="34" charset="0"/>
              <a:buChar char="•"/>
            </a:pPr>
            <a:r>
              <a:rPr lang="es-ES" dirty="0">
                <a:solidFill>
                  <a:srgbClr val="000078"/>
                </a:solidFill>
              </a:rPr>
              <a:t>La rendición de cuentas es un principio de la buena gobernanza inteligente</a:t>
            </a:r>
          </a:p>
          <a:p>
            <a:pPr marL="285750" indent="-285750" algn="just">
              <a:spcAft>
                <a:spcPts val="1200"/>
              </a:spcAft>
              <a:buFont typeface="Arial" panose="020B0604020202020204" pitchFamily="34" charset="0"/>
              <a:buChar char="•"/>
            </a:pPr>
            <a:r>
              <a:rPr lang="es-ES" dirty="0">
                <a:solidFill>
                  <a:srgbClr val="000078"/>
                </a:solidFill>
              </a:rPr>
              <a:t>A través de la rendición de cuentas las Administraciones públicas explican y justifican las decisiones adoptadas por los algoritmos</a:t>
            </a:r>
          </a:p>
          <a:p>
            <a:pPr marL="285750" indent="-285750" algn="just">
              <a:spcAft>
                <a:spcPts val="1200"/>
              </a:spcAft>
              <a:buFont typeface="Arial" panose="020B0604020202020204" pitchFamily="34" charset="0"/>
              <a:buChar char="•"/>
            </a:pPr>
            <a:r>
              <a:rPr lang="es-ES" dirty="0">
                <a:solidFill>
                  <a:srgbClr val="000078"/>
                </a:solidFill>
              </a:rPr>
              <a:t>Tradicionalmente la rendición de cuentas se ha canalizado a través de la transparencia pública</a:t>
            </a:r>
          </a:p>
          <a:p>
            <a:pPr marL="285750" indent="-285750" algn="just">
              <a:spcAft>
                <a:spcPts val="1200"/>
              </a:spcAft>
              <a:buFont typeface="Arial" panose="020B0604020202020204" pitchFamily="34" charset="0"/>
              <a:buChar char="−"/>
            </a:pPr>
            <a:r>
              <a:rPr lang="es-ES" dirty="0">
                <a:solidFill>
                  <a:srgbClr val="000078"/>
                </a:solidFill>
              </a:rPr>
              <a:t>Transparencia como principio jurídico: artículos </a:t>
            </a:r>
            <a:r>
              <a:rPr lang="ca-ES" dirty="0">
                <a:solidFill>
                  <a:srgbClr val="000078"/>
                </a:solidFill>
              </a:rPr>
              <a:t>3 </a:t>
            </a:r>
            <a:r>
              <a:rPr lang="es-ES" dirty="0">
                <a:solidFill>
                  <a:srgbClr val="000078"/>
                </a:solidFill>
              </a:rPr>
              <a:t>Ley 40/2015, de 1 de octubre, y 1 Ley 19/2013, de 9 de diciembre</a:t>
            </a:r>
          </a:p>
          <a:p>
            <a:pPr marL="285750" indent="-285750" algn="just">
              <a:spcAft>
                <a:spcPts val="1200"/>
              </a:spcAft>
              <a:buFont typeface="Arial" panose="020B0604020202020204" pitchFamily="34" charset="0"/>
              <a:buChar char="−"/>
            </a:pPr>
            <a:r>
              <a:rPr lang="es-ES" dirty="0">
                <a:solidFill>
                  <a:srgbClr val="000078"/>
                </a:solidFill>
              </a:rPr>
              <a:t>Transparencia como principio ético: Grupo de expertos de alto nivel sobre inteligencia artificial. (2019). </a:t>
            </a:r>
            <a:r>
              <a:rPr lang="es-ES" i="1" dirty="0">
                <a:solidFill>
                  <a:srgbClr val="000078"/>
                </a:solidFill>
              </a:rPr>
              <a:t>Directrices éticas para una IA fiable</a:t>
            </a:r>
            <a:r>
              <a:rPr lang="es-ES" dirty="0">
                <a:solidFill>
                  <a:srgbClr val="000078"/>
                </a:solidFill>
              </a:rPr>
              <a:t>.</a:t>
            </a:r>
          </a:p>
        </p:txBody>
      </p:sp>
    </p:spTree>
    <p:extLst>
      <p:ext uri="{BB962C8B-B14F-4D97-AF65-F5344CB8AC3E}">
        <p14:creationId xmlns:p14="http://schemas.microsoft.com/office/powerpoint/2010/main" val="364380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4</a:t>
            </a:fld>
            <a:endParaRPr lang="es-ES"/>
          </a:p>
        </p:txBody>
      </p:sp>
      <p:sp>
        <p:nvSpPr>
          <p:cNvPr id="8" name="Shape 326">
            <a:extLst>
              <a:ext uri="{FF2B5EF4-FFF2-40B4-BE49-F238E27FC236}">
                <a16:creationId xmlns:a16="http://schemas.microsoft.com/office/drawing/2014/main" id="{40E1FE70-1F74-4FD6-B4C1-1556E391CBC4}"/>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pPr>
              <a:buSzPct val="25000"/>
            </a:pPr>
            <a:r>
              <a:rPr lang="es-ES" dirty="0"/>
              <a:t>La transparencia como instrumento para la rendición de cuentas</a:t>
            </a:r>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203598"/>
            <a:ext cx="7056784" cy="2000548"/>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dirty="0">
                <a:solidFill>
                  <a:srgbClr val="000078"/>
                </a:solidFill>
              </a:rPr>
              <a:t>El uso de la inteligencia artificial representa un reto para los mecanismos tradicionales de rendición de cuentas</a:t>
            </a:r>
          </a:p>
          <a:p>
            <a:pPr marL="285750" indent="-285750" algn="just">
              <a:spcAft>
                <a:spcPts val="1200"/>
              </a:spcAft>
              <a:buFont typeface="Arial" panose="020B0604020202020204" pitchFamily="34" charset="0"/>
              <a:buChar char="•"/>
            </a:pPr>
            <a:r>
              <a:rPr lang="es-ES" dirty="0">
                <a:solidFill>
                  <a:srgbClr val="000078"/>
                </a:solidFill>
              </a:rPr>
              <a:t>Los algoritmos son opacos → cajas negras (</a:t>
            </a:r>
            <a:r>
              <a:rPr lang="es-ES" i="1" dirty="0" err="1">
                <a:solidFill>
                  <a:srgbClr val="000078"/>
                </a:solidFill>
              </a:rPr>
              <a:t>black</a:t>
            </a:r>
            <a:r>
              <a:rPr lang="es-ES" i="1" dirty="0">
                <a:solidFill>
                  <a:srgbClr val="000078"/>
                </a:solidFill>
              </a:rPr>
              <a:t> boxes</a:t>
            </a:r>
            <a:r>
              <a:rPr lang="es-ES" dirty="0">
                <a:solidFill>
                  <a:srgbClr val="000078"/>
                </a:solidFill>
              </a:rPr>
              <a:t>)</a:t>
            </a:r>
          </a:p>
          <a:p>
            <a:pPr marL="540000" indent="-285750" algn="just">
              <a:spcAft>
                <a:spcPts val="1200"/>
              </a:spcAft>
              <a:buFont typeface="Arial" panose="020B0604020202020204" pitchFamily="34" charset="0"/>
              <a:buChar char="−"/>
            </a:pPr>
            <a:r>
              <a:rPr lang="es-ES" dirty="0">
                <a:solidFill>
                  <a:srgbClr val="000078"/>
                </a:solidFill>
              </a:rPr>
              <a:t>Opacidad técnica</a:t>
            </a:r>
          </a:p>
          <a:p>
            <a:pPr marL="540000" indent="-285750" algn="just">
              <a:spcAft>
                <a:spcPts val="1200"/>
              </a:spcAft>
              <a:buFont typeface="Arial" panose="020B0604020202020204" pitchFamily="34" charset="0"/>
              <a:buChar char="−"/>
            </a:pPr>
            <a:r>
              <a:rPr lang="es-ES" dirty="0">
                <a:solidFill>
                  <a:srgbClr val="000078"/>
                </a:solidFill>
              </a:rPr>
              <a:t>Opacidad jurídica</a:t>
            </a:r>
          </a:p>
          <a:p>
            <a:pPr marL="540000" indent="-285750" algn="just">
              <a:spcAft>
                <a:spcPts val="1200"/>
              </a:spcAft>
              <a:buFont typeface="Arial" panose="020B0604020202020204" pitchFamily="34" charset="0"/>
              <a:buChar char="−"/>
            </a:pPr>
            <a:r>
              <a:rPr lang="es-ES" dirty="0">
                <a:solidFill>
                  <a:srgbClr val="000078"/>
                </a:solidFill>
              </a:rPr>
              <a:t>Opacidad organizativa</a:t>
            </a:r>
          </a:p>
        </p:txBody>
      </p:sp>
    </p:spTree>
    <p:extLst>
      <p:ext uri="{BB962C8B-B14F-4D97-AF65-F5344CB8AC3E}">
        <p14:creationId xmlns:p14="http://schemas.microsoft.com/office/powerpoint/2010/main" val="9022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5</a:t>
            </a:fld>
            <a:endParaRPr lang="es-ES"/>
          </a:p>
        </p:txBody>
      </p:sp>
      <p:sp>
        <p:nvSpPr>
          <p:cNvPr id="8" name="Shape 326">
            <a:extLst>
              <a:ext uri="{FF2B5EF4-FFF2-40B4-BE49-F238E27FC236}">
                <a16:creationId xmlns:a16="http://schemas.microsoft.com/office/drawing/2014/main" id="{40E1FE70-1F74-4FD6-B4C1-1556E391CBC4}"/>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pPr>
              <a:buSzPct val="25000"/>
            </a:pPr>
            <a:r>
              <a:rPr lang="es-ES" dirty="0"/>
              <a:t>La transparencia como instrumento para la rendición de cuentas</a:t>
            </a:r>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263407"/>
            <a:ext cx="7632848" cy="2893100"/>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dirty="0">
                <a:solidFill>
                  <a:srgbClr val="000078"/>
                </a:solidFill>
              </a:rPr>
              <a:t>El algoritmo como información pública</a:t>
            </a:r>
          </a:p>
          <a:p>
            <a:pPr marL="285750" indent="-285750" algn="just">
              <a:spcAft>
                <a:spcPts val="1200"/>
              </a:spcAft>
              <a:buClr>
                <a:srgbClr val="000078"/>
              </a:buClr>
              <a:buFont typeface="Arial" panose="020B0604020202020204" pitchFamily="34" charset="0"/>
              <a:buChar char="−"/>
            </a:pPr>
            <a:r>
              <a:rPr lang="es-ES" dirty="0">
                <a:solidFill>
                  <a:srgbClr val="000078"/>
                </a:solidFill>
              </a:rPr>
              <a:t>Resoluciones GAIP de 21 de septiembre de 2016 y 200/2017, de 21 de junio</a:t>
            </a:r>
          </a:p>
          <a:p>
            <a:pPr marL="285750" indent="-285750" algn="just">
              <a:spcAft>
                <a:spcPts val="1200"/>
              </a:spcAft>
              <a:buClr>
                <a:srgbClr val="000078"/>
              </a:buClr>
              <a:buFont typeface="Arial" panose="020B0604020202020204" pitchFamily="34" charset="0"/>
              <a:buChar char="−"/>
            </a:pPr>
            <a:r>
              <a:rPr lang="es-ES" dirty="0">
                <a:solidFill>
                  <a:srgbClr val="000078"/>
                </a:solidFill>
              </a:rPr>
              <a:t>Resoluciones </a:t>
            </a:r>
            <a:r>
              <a:rPr lang="ca-ES" dirty="0">
                <a:solidFill>
                  <a:srgbClr val="000078"/>
                </a:solidFill>
              </a:rPr>
              <a:t>CADA 20144578 de 8 de </a:t>
            </a:r>
            <a:r>
              <a:rPr lang="es-ES" dirty="0">
                <a:solidFill>
                  <a:srgbClr val="000078"/>
                </a:solidFill>
              </a:rPr>
              <a:t>enero </a:t>
            </a:r>
            <a:r>
              <a:rPr lang="ca-ES" dirty="0">
                <a:solidFill>
                  <a:srgbClr val="000078"/>
                </a:solidFill>
              </a:rPr>
              <a:t>de 2015 y 20161990, de 23 de juny de 2016</a:t>
            </a:r>
          </a:p>
          <a:p>
            <a:pPr marL="285750" indent="-285750" algn="just">
              <a:spcAft>
                <a:spcPts val="1200"/>
              </a:spcAft>
              <a:buClr>
                <a:srgbClr val="000078"/>
              </a:buClr>
              <a:buFont typeface="Arial" panose="020B0604020202020204" pitchFamily="34" charset="0"/>
              <a:buChar char="−"/>
            </a:pPr>
            <a:r>
              <a:rPr lang="ca-ES" dirty="0">
                <a:solidFill>
                  <a:srgbClr val="000078"/>
                </a:solidFill>
              </a:rPr>
              <a:t>Sentencia Tribunal </a:t>
            </a:r>
            <a:r>
              <a:rPr lang="es-ES" dirty="0">
                <a:solidFill>
                  <a:srgbClr val="000078"/>
                </a:solidFill>
              </a:rPr>
              <a:t>administrativo regional de </a:t>
            </a:r>
            <a:r>
              <a:rPr lang="es-ES" dirty="0" err="1">
                <a:solidFill>
                  <a:srgbClr val="000078"/>
                </a:solidFill>
              </a:rPr>
              <a:t>Lazio</a:t>
            </a:r>
            <a:r>
              <a:rPr lang="es-ES" dirty="0">
                <a:solidFill>
                  <a:srgbClr val="000078"/>
                </a:solidFill>
              </a:rPr>
              <a:t> de 14 de febrero</a:t>
            </a:r>
            <a:r>
              <a:rPr lang="ca-ES" dirty="0">
                <a:solidFill>
                  <a:srgbClr val="000078"/>
                </a:solidFill>
              </a:rPr>
              <a:t> de 2017 </a:t>
            </a:r>
          </a:p>
          <a:p>
            <a:pPr marL="285750" indent="-285750" algn="just">
              <a:spcAft>
                <a:spcPts val="1200"/>
              </a:spcAft>
              <a:buFont typeface="Arial" panose="020B0604020202020204" pitchFamily="34" charset="0"/>
              <a:buChar char="•"/>
            </a:pPr>
            <a:endParaRPr lang="es-ES" dirty="0">
              <a:solidFill>
                <a:srgbClr val="000078"/>
              </a:solidFill>
            </a:endParaRPr>
          </a:p>
          <a:p>
            <a:pPr marL="285750" indent="-285750" algn="just">
              <a:spcAft>
                <a:spcPts val="1200"/>
              </a:spcAft>
              <a:buFont typeface="Arial" panose="020B0604020202020204" pitchFamily="34" charset="0"/>
              <a:buChar char="•"/>
            </a:pPr>
            <a:r>
              <a:rPr lang="es-ES" dirty="0">
                <a:solidFill>
                  <a:srgbClr val="000078"/>
                </a:solidFill>
              </a:rPr>
              <a:t>Mecanismos de transparencia</a:t>
            </a:r>
          </a:p>
          <a:p>
            <a:pPr marL="285750" indent="-285750" algn="just">
              <a:spcAft>
                <a:spcPts val="1200"/>
              </a:spcAft>
              <a:buFont typeface="Arial" panose="020B0604020202020204" pitchFamily="34" charset="0"/>
              <a:buChar char="−"/>
            </a:pPr>
            <a:r>
              <a:rPr lang="es-ES" dirty="0">
                <a:solidFill>
                  <a:srgbClr val="000078"/>
                </a:solidFill>
              </a:rPr>
              <a:t>La difusión de información sobre los algoritmos: artículo 5 Ley 19/2013</a:t>
            </a:r>
          </a:p>
          <a:p>
            <a:pPr marL="285750" indent="-285750" algn="just">
              <a:spcAft>
                <a:spcPts val="1200"/>
              </a:spcAft>
              <a:buFont typeface="Arial" panose="020B0604020202020204" pitchFamily="34" charset="0"/>
              <a:buChar char="−"/>
            </a:pPr>
            <a:r>
              <a:rPr lang="es-ES" dirty="0">
                <a:solidFill>
                  <a:srgbClr val="000078"/>
                </a:solidFill>
              </a:rPr>
              <a:t>El acceso a la información sobre los algoritmos: artículo 12 Ley 19/2013</a:t>
            </a:r>
          </a:p>
        </p:txBody>
      </p:sp>
    </p:spTree>
    <p:extLst>
      <p:ext uri="{BB962C8B-B14F-4D97-AF65-F5344CB8AC3E}">
        <p14:creationId xmlns:p14="http://schemas.microsoft.com/office/powerpoint/2010/main" val="250525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6</a:t>
            </a:fld>
            <a:endParaRPr lang="es-ES"/>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025897"/>
            <a:ext cx="7056784" cy="375552"/>
          </a:xfrm>
          <a:prstGeom prst="rect">
            <a:avLst/>
          </a:prstGeom>
          <a:noFill/>
        </p:spPr>
        <p:txBody>
          <a:bodyPr wrap="square" rtlCol="0">
            <a:spAutoFit/>
          </a:bodyPr>
          <a:lstStyle/>
          <a:p>
            <a:pPr>
              <a:lnSpc>
                <a:spcPct val="150000"/>
              </a:lnSpc>
            </a:pPr>
            <a:r>
              <a:rPr lang="es-ES" dirty="0">
                <a:solidFill>
                  <a:srgbClr val="000078"/>
                </a:solidFill>
              </a:rPr>
              <a:t>Ineficacia de los mecanismos de transparencia vigentes para la rendición de cuentas</a:t>
            </a:r>
          </a:p>
        </p:txBody>
      </p:sp>
      <p:sp>
        <p:nvSpPr>
          <p:cNvPr id="5" name="Shape 326">
            <a:extLst>
              <a:ext uri="{FF2B5EF4-FFF2-40B4-BE49-F238E27FC236}">
                <a16:creationId xmlns:a16="http://schemas.microsoft.com/office/drawing/2014/main" id="{D6084B61-CA35-43A4-9232-C0D6CBA31BF1}"/>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pPr>
              <a:buSzPct val="25000"/>
            </a:pPr>
            <a:r>
              <a:rPr lang="es-ES" dirty="0"/>
              <a:t>La transparencia como instrumento para la rendición de cuentas</a:t>
            </a:r>
          </a:p>
        </p:txBody>
      </p:sp>
      <p:pic>
        <p:nvPicPr>
          <p:cNvPr id="3" name="Imagen 2">
            <a:extLst>
              <a:ext uri="{FF2B5EF4-FFF2-40B4-BE49-F238E27FC236}">
                <a16:creationId xmlns:a16="http://schemas.microsoft.com/office/drawing/2014/main" id="{10F9B4ED-E4BE-4F57-9876-2F229CC91D9E}"/>
              </a:ext>
            </a:extLst>
          </p:cNvPr>
          <p:cNvPicPr>
            <a:picLocks noChangeAspect="1"/>
          </p:cNvPicPr>
          <p:nvPr/>
        </p:nvPicPr>
        <p:blipFill rotWithShape="1">
          <a:blip r:embed="rId3"/>
          <a:srcRect l="7476" r="7476" b="33201"/>
          <a:stretch/>
        </p:blipFill>
        <p:spPr>
          <a:xfrm>
            <a:off x="323528" y="2211710"/>
            <a:ext cx="4680520" cy="2067870"/>
          </a:xfrm>
          <a:prstGeom prst="rect">
            <a:avLst/>
          </a:prstGeom>
        </p:spPr>
      </p:pic>
      <p:pic>
        <p:nvPicPr>
          <p:cNvPr id="4" name="Imagen 3">
            <a:extLst>
              <a:ext uri="{FF2B5EF4-FFF2-40B4-BE49-F238E27FC236}">
                <a16:creationId xmlns:a16="http://schemas.microsoft.com/office/drawing/2014/main" id="{E56C8BA6-F370-4A23-A9A1-FBD0CE078866}"/>
              </a:ext>
            </a:extLst>
          </p:cNvPr>
          <p:cNvPicPr>
            <a:picLocks noChangeAspect="1"/>
          </p:cNvPicPr>
          <p:nvPr/>
        </p:nvPicPr>
        <p:blipFill rotWithShape="1">
          <a:blip r:embed="rId4"/>
          <a:srcRect l="22438" t="3799" r="26376" b="3801"/>
          <a:stretch/>
        </p:blipFill>
        <p:spPr>
          <a:xfrm>
            <a:off x="5220072" y="1532193"/>
            <a:ext cx="3434983" cy="3487829"/>
          </a:xfrm>
          <a:prstGeom prst="rect">
            <a:avLst/>
          </a:prstGeom>
        </p:spPr>
      </p:pic>
      <p:sp>
        <p:nvSpPr>
          <p:cNvPr id="6" name="Elipse 5">
            <a:extLst>
              <a:ext uri="{FF2B5EF4-FFF2-40B4-BE49-F238E27FC236}">
                <a16:creationId xmlns:a16="http://schemas.microsoft.com/office/drawing/2014/main" id="{C892B371-7FE6-4E17-AFE2-DCEB9085DA04}"/>
              </a:ext>
            </a:extLst>
          </p:cNvPr>
          <p:cNvSpPr/>
          <p:nvPr/>
        </p:nvSpPr>
        <p:spPr>
          <a:xfrm>
            <a:off x="6012160" y="3003798"/>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Elipse 7">
            <a:extLst>
              <a:ext uri="{FF2B5EF4-FFF2-40B4-BE49-F238E27FC236}">
                <a16:creationId xmlns:a16="http://schemas.microsoft.com/office/drawing/2014/main" id="{7BD0BEF7-97AF-4B54-A618-F341B017F068}"/>
              </a:ext>
            </a:extLst>
          </p:cNvPr>
          <p:cNvSpPr/>
          <p:nvPr/>
        </p:nvSpPr>
        <p:spPr>
          <a:xfrm>
            <a:off x="5508104" y="4587974"/>
            <a:ext cx="432048"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Elipse 8">
            <a:extLst>
              <a:ext uri="{FF2B5EF4-FFF2-40B4-BE49-F238E27FC236}">
                <a16:creationId xmlns:a16="http://schemas.microsoft.com/office/drawing/2014/main" id="{1276D283-6F11-43E4-90E9-12888834A110}"/>
              </a:ext>
            </a:extLst>
          </p:cNvPr>
          <p:cNvSpPr/>
          <p:nvPr/>
        </p:nvSpPr>
        <p:spPr>
          <a:xfrm>
            <a:off x="230830" y="3168095"/>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0" name="Conector recto 9">
            <a:extLst>
              <a:ext uri="{FF2B5EF4-FFF2-40B4-BE49-F238E27FC236}">
                <a16:creationId xmlns:a16="http://schemas.microsoft.com/office/drawing/2014/main" id="{503A30F9-062F-448A-84EA-D9C8FD2608D2}"/>
              </a:ext>
            </a:extLst>
          </p:cNvPr>
          <p:cNvCxnSpPr/>
          <p:nvPr/>
        </p:nvCxnSpPr>
        <p:spPr>
          <a:xfrm>
            <a:off x="1547664" y="3867894"/>
            <a:ext cx="5760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3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7</a:t>
            </a:fld>
            <a:endParaRPr lang="es-ES"/>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025897"/>
            <a:ext cx="7056784" cy="375552"/>
          </a:xfrm>
          <a:prstGeom prst="rect">
            <a:avLst/>
          </a:prstGeom>
          <a:noFill/>
        </p:spPr>
        <p:txBody>
          <a:bodyPr wrap="square" rtlCol="0">
            <a:spAutoFit/>
          </a:bodyPr>
          <a:lstStyle/>
          <a:p>
            <a:pPr>
              <a:lnSpc>
                <a:spcPct val="150000"/>
              </a:lnSpc>
            </a:pPr>
            <a:r>
              <a:rPr lang="es-ES" dirty="0">
                <a:solidFill>
                  <a:srgbClr val="000078"/>
                </a:solidFill>
              </a:rPr>
              <a:t>Ineficacia de los mecanismos de transparencia vigentes para la rendición de cuentas</a:t>
            </a:r>
          </a:p>
        </p:txBody>
      </p:sp>
      <p:sp>
        <p:nvSpPr>
          <p:cNvPr id="5" name="Shape 326">
            <a:extLst>
              <a:ext uri="{FF2B5EF4-FFF2-40B4-BE49-F238E27FC236}">
                <a16:creationId xmlns:a16="http://schemas.microsoft.com/office/drawing/2014/main" id="{D6084B61-CA35-43A4-9232-C0D6CBA31BF1}"/>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pPr>
              <a:buSzPct val="25000"/>
            </a:pPr>
            <a:r>
              <a:rPr lang="es-ES" dirty="0"/>
              <a:t>La transparencia como instrumento para la rendición de cuentas</a:t>
            </a:r>
          </a:p>
        </p:txBody>
      </p:sp>
      <p:sp>
        <p:nvSpPr>
          <p:cNvPr id="3" name="Rectángulo 2">
            <a:extLst>
              <a:ext uri="{FF2B5EF4-FFF2-40B4-BE49-F238E27FC236}">
                <a16:creationId xmlns:a16="http://schemas.microsoft.com/office/drawing/2014/main" id="{A9A45BB7-ECF1-4377-9A9E-CFD3AB0BAA12}"/>
              </a:ext>
            </a:extLst>
          </p:cNvPr>
          <p:cNvSpPr/>
          <p:nvPr/>
        </p:nvSpPr>
        <p:spPr>
          <a:xfrm>
            <a:off x="2627784" y="1851670"/>
            <a:ext cx="5616624" cy="1600438"/>
          </a:xfrm>
          <a:prstGeom prst="rect">
            <a:avLst/>
          </a:prstGeom>
        </p:spPr>
        <p:txBody>
          <a:bodyPr wrap="square">
            <a:spAutoFit/>
          </a:bodyPr>
          <a:lstStyle/>
          <a:p>
            <a:pPr algn="just"/>
            <a:r>
              <a:rPr lang="es-ES" dirty="0">
                <a:solidFill>
                  <a:srgbClr val="000078"/>
                </a:solidFill>
              </a:rPr>
              <a:t>El Ministerio de Justicia a través de la resolución de su secretario general de 20 de abril de 2016 denegó el acceso solicitado por un abogado en el código fuente de la aplicación informática Lexnet por considerar que era aplicable parcialmente el supuesto previsto en el artículo 14.1.j) Ley 19/2013, de 9 de diciembre en la medida en que Lexnet es una marca registrada por el Ministerio en el Registro de Propiedad Industrial.</a:t>
            </a:r>
          </a:p>
        </p:txBody>
      </p:sp>
      <p:pic>
        <p:nvPicPr>
          <p:cNvPr id="1026" name="Picture 2" descr="Resultat d'imatges de lexnet">
            <a:extLst>
              <a:ext uri="{FF2B5EF4-FFF2-40B4-BE49-F238E27FC236}">
                <a16:creationId xmlns:a16="http://schemas.microsoft.com/office/drawing/2014/main" id="{66FA3247-BA01-474D-9A3A-905565602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56953"/>
            <a:ext cx="2328599" cy="160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97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8</a:t>
            </a:fld>
            <a:endParaRPr lang="es-ES"/>
          </a:p>
        </p:txBody>
      </p:sp>
      <p:sp>
        <p:nvSpPr>
          <p:cNvPr id="8" name="Shape 326">
            <a:extLst>
              <a:ext uri="{FF2B5EF4-FFF2-40B4-BE49-F238E27FC236}">
                <a16:creationId xmlns:a16="http://schemas.microsoft.com/office/drawing/2014/main" id="{40E1FE70-1F74-4FD6-B4C1-1556E391CBC4}"/>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pPr>
              <a:buSzPct val="25000"/>
            </a:pPr>
            <a:r>
              <a:rPr lang="es-ES" dirty="0"/>
              <a:t>La explicación sobre las decisiones tomadas por algoritmos</a:t>
            </a:r>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203598"/>
            <a:ext cx="7056784" cy="3108543"/>
          </a:xfrm>
          <a:prstGeom prst="rect">
            <a:avLst/>
          </a:prstGeom>
          <a:noFill/>
        </p:spPr>
        <p:txBody>
          <a:bodyPr wrap="square" rtlCol="0">
            <a:spAutoFit/>
          </a:bodyPr>
          <a:lstStyle/>
          <a:p>
            <a:pPr marL="285750" indent="-285750" algn="just">
              <a:buFont typeface="Arial" panose="020B0604020202020204" pitchFamily="34" charset="0"/>
              <a:buChar char="•"/>
            </a:pPr>
            <a:r>
              <a:rPr lang="es-ES" dirty="0">
                <a:solidFill>
                  <a:srgbClr val="000078"/>
                </a:solidFill>
              </a:rPr>
              <a:t>Las administraciones públicas deben facilitar una explicación sobre el funcionamiento de los algoritmos, cuál ha sido el proceso, qué datos se han tenido en cuenta, qué objetivos se han perseguido y una motivación de los resultados obtenidos</a:t>
            </a:r>
          </a:p>
          <a:p>
            <a:pPr marL="285750" indent="-285750" algn="just">
              <a:buFont typeface="Arial" panose="020B0604020202020204" pitchFamily="34" charset="0"/>
              <a:buChar char="•"/>
            </a:pPr>
            <a:endParaRPr lang="es-ES" dirty="0">
              <a:solidFill>
                <a:srgbClr val="000078"/>
              </a:solidFill>
            </a:endParaRPr>
          </a:p>
          <a:p>
            <a:pPr marL="285750" indent="-285750" algn="just">
              <a:buFont typeface="Arial" panose="020B0604020202020204" pitchFamily="34" charset="0"/>
              <a:buChar char="•"/>
            </a:pPr>
            <a:r>
              <a:rPr lang="es-ES" dirty="0">
                <a:solidFill>
                  <a:srgbClr val="000078"/>
                </a:solidFill>
              </a:rPr>
              <a:t>Transparencia como principio ético que debe inspirar el uso de la inteligencia artificial se traduce en la trazabilidad y la </a:t>
            </a:r>
            <a:r>
              <a:rPr lang="es-ES" dirty="0" err="1">
                <a:solidFill>
                  <a:srgbClr val="000078"/>
                </a:solidFill>
              </a:rPr>
              <a:t>explicabilidad</a:t>
            </a:r>
            <a:r>
              <a:rPr lang="es-ES" dirty="0">
                <a:solidFill>
                  <a:srgbClr val="000078"/>
                </a:solidFill>
              </a:rPr>
              <a:t> los sistemas de inteligencia artificial (High-</a:t>
            </a:r>
            <a:r>
              <a:rPr lang="es-ES" dirty="0" err="1">
                <a:solidFill>
                  <a:srgbClr val="000078"/>
                </a:solidFill>
              </a:rPr>
              <a:t>Level</a:t>
            </a:r>
            <a:r>
              <a:rPr lang="es-ES" dirty="0">
                <a:solidFill>
                  <a:srgbClr val="000078"/>
                </a:solidFill>
              </a:rPr>
              <a:t> Expert </a:t>
            </a:r>
            <a:r>
              <a:rPr lang="es-ES" dirty="0" err="1">
                <a:solidFill>
                  <a:srgbClr val="000078"/>
                </a:solidFill>
              </a:rPr>
              <a:t>Group</a:t>
            </a:r>
            <a:r>
              <a:rPr lang="es-ES" dirty="0">
                <a:solidFill>
                  <a:srgbClr val="000078"/>
                </a:solidFill>
              </a:rPr>
              <a:t> </a:t>
            </a:r>
            <a:r>
              <a:rPr lang="es-ES" dirty="0" err="1">
                <a:solidFill>
                  <a:srgbClr val="000078"/>
                </a:solidFill>
              </a:rPr>
              <a:t>on</a:t>
            </a:r>
            <a:r>
              <a:rPr lang="es-ES" dirty="0">
                <a:solidFill>
                  <a:srgbClr val="000078"/>
                </a:solidFill>
              </a:rPr>
              <a:t> artificial </a:t>
            </a:r>
            <a:r>
              <a:rPr lang="es-ES" dirty="0" err="1">
                <a:solidFill>
                  <a:srgbClr val="000078"/>
                </a:solidFill>
              </a:rPr>
              <a:t>Intelligence</a:t>
            </a:r>
            <a:r>
              <a:rPr lang="es-ES" dirty="0">
                <a:solidFill>
                  <a:srgbClr val="000078"/>
                </a:solidFill>
              </a:rPr>
              <a:t>, 2019).</a:t>
            </a:r>
          </a:p>
          <a:p>
            <a:pPr marL="285750" indent="-285750" algn="just">
              <a:buFont typeface="Arial" panose="020B0604020202020204" pitchFamily="34" charset="0"/>
              <a:buChar char="•"/>
            </a:pPr>
            <a:endParaRPr lang="es-ES" dirty="0">
              <a:solidFill>
                <a:srgbClr val="000078"/>
              </a:solidFill>
            </a:endParaRPr>
          </a:p>
          <a:p>
            <a:pPr marL="285750" indent="-285750" algn="just">
              <a:buFont typeface="Arial" panose="020B0604020202020204" pitchFamily="34" charset="0"/>
              <a:buChar char="•"/>
            </a:pPr>
            <a:r>
              <a:rPr lang="es-ES" dirty="0">
                <a:solidFill>
                  <a:srgbClr val="000078"/>
                </a:solidFill>
              </a:rPr>
              <a:t>Principio de claridad, según el cual, la actividad de la Administración pública debe ser clara y comprensible para la ciudadanía y generar seguridad jurídica</a:t>
            </a:r>
          </a:p>
          <a:p>
            <a:pPr marL="285750" indent="-285750" algn="just">
              <a:buFont typeface="Arial" panose="020B0604020202020204" pitchFamily="34" charset="0"/>
              <a:buChar char="•"/>
            </a:pPr>
            <a:endParaRPr lang="es-ES" dirty="0">
              <a:solidFill>
                <a:srgbClr val="000078"/>
              </a:solidFill>
            </a:endParaRPr>
          </a:p>
          <a:p>
            <a:pPr marL="285750" indent="-285750" algn="just">
              <a:buFont typeface="Arial" panose="020B0604020202020204" pitchFamily="34" charset="0"/>
              <a:buChar char="•"/>
            </a:pPr>
            <a:r>
              <a:rPr lang="es-ES" dirty="0">
                <a:solidFill>
                  <a:srgbClr val="000078"/>
                </a:solidFill>
              </a:rPr>
              <a:t>Deber de motivar los actos administrativos previsto en la Ley 39/2015, de 1 de octubre (artículo 35 Ley 40/2015, de 1 de octubre).</a:t>
            </a:r>
            <a:endParaRPr lang="es-ES" dirty="0">
              <a:solidFill>
                <a:srgbClr val="000078"/>
              </a:solidFill>
              <a:highlight>
                <a:srgbClr val="FFFF00"/>
              </a:highlight>
            </a:endParaRPr>
          </a:p>
        </p:txBody>
      </p:sp>
    </p:spTree>
    <p:extLst>
      <p:ext uri="{BB962C8B-B14F-4D97-AF65-F5344CB8AC3E}">
        <p14:creationId xmlns:p14="http://schemas.microsoft.com/office/powerpoint/2010/main" val="10707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sldNum" idx="12"/>
          </p:nvPr>
        </p:nvSpPr>
        <p:spPr>
          <a:xfrm>
            <a:off x="7868756" y="268819"/>
            <a:ext cx="988200" cy="199200"/>
          </a:xfrm>
          <a:prstGeom prst="rect">
            <a:avLst/>
          </a:prstGeom>
        </p:spPr>
        <p:txBody>
          <a:bodyPr lIns="0" tIns="0" rIns="0" bIns="0" anchor="t" anchorCtr="0">
            <a:noAutofit/>
          </a:bodyPr>
          <a:lstStyle/>
          <a:p>
            <a:pPr lvl="0" rtl="0">
              <a:spcBef>
                <a:spcPts val="0"/>
              </a:spcBef>
              <a:buClr>
                <a:srgbClr val="000000"/>
              </a:buClr>
              <a:buSzPct val="25000"/>
              <a:buFont typeface="Arial"/>
              <a:buNone/>
            </a:pPr>
            <a:fld id="{00000000-1234-1234-1234-123412341234}" type="slidenum">
              <a:rPr lang="es-ES"/>
              <a:pPr lvl="0" rtl="0">
                <a:spcBef>
                  <a:spcPts val="0"/>
                </a:spcBef>
                <a:buClr>
                  <a:srgbClr val="000000"/>
                </a:buClr>
                <a:buSzPct val="25000"/>
                <a:buFont typeface="Arial"/>
                <a:buNone/>
              </a:pPr>
              <a:t>9</a:t>
            </a:fld>
            <a:endParaRPr lang="es-ES"/>
          </a:p>
        </p:txBody>
      </p:sp>
      <p:sp>
        <p:nvSpPr>
          <p:cNvPr id="8" name="Shape 326">
            <a:extLst>
              <a:ext uri="{FF2B5EF4-FFF2-40B4-BE49-F238E27FC236}">
                <a16:creationId xmlns:a16="http://schemas.microsoft.com/office/drawing/2014/main" id="{40E1FE70-1F74-4FD6-B4C1-1556E391CBC4}"/>
              </a:ext>
            </a:extLst>
          </p:cNvPr>
          <p:cNvSpPr txBox="1">
            <a:spLocks/>
          </p:cNvSpPr>
          <p:nvPr/>
        </p:nvSpPr>
        <p:spPr>
          <a:xfrm>
            <a:off x="856500" y="653991"/>
            <a:ext cx="7459916" cy="33358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1900" b="1" i="0" u="none" strike="noStrike" cap="none">
                <a:solidFill>
                  <a:schemeClr val="dk2"/>
                </a:solidFill>
                <a:latin typeface="Arial"/>
                <a:ea typeface="Arial"/>
                <a:cs typeface="Arial"/>
                <a:sym typeface="Arial"/>
              </a:defRPr>
            </a:lvl1pPr>
            <a:lvl2pPr marL="408147" marR="0" lvl="1" indent="-174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2pPr>
            <a:lvl3pPr marL="816296" marR="0" lvl="2" indent="-3496"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3pPr>
            <a:lvl4pPr marL="1224443" marR="0" lvl="3" indent="-5243"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4pPr>
            <a:lvl5pPr marL="1632591" marR="0" lvl="4" indent="-6991"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5pPr>
            <a:lvl6pPr marL="2040738" marR="0" lvl="5" indent="-8738"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6pPr>
            <a:lvl7pPr marL="2448886" marR="0" lvl="6" indent="-1048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7pPr>
            <a:lvl8pPr marL="2857036" marR="0" lvl="7" indent="-12236"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8pPr>
            <a:lvl9pPr marL="3265182" marR="0" lvl="8" indent="-1282" algn="l" rtl="0">
              <a:lnSpc>
                <a:spcPct val="100000"/>
              </a:lnSpc>
              <a:spcBef>
                <a:spcPts val="280"/>
              </a:spcBef>
              <a:spcAft>
                <a:spcPts val="0"/>
              </a:spcAft>
              <a:buClr>
                <a:schemeClr val="dk1"/>
              </a:buClr>
              <a:buFont typeface="Arial"/>
              <a:buNone/>
              <a:defRPr sz="1400" b="1" i="0" u="none" strike="noStrike" cap="none">
                <a:solidFill>
                  <a:schemeClr val="dk1"/>
                </a:solidFill>
                <a:latin typeface="Calibri"/>
                <a:ea typeface="Calibri"/>
                <a:cs typeface="Calibri"/>
                <a:sym typeface="Calibri"/>
              </a:defRPr>
            </a:lvl9pPr>
          </a:lstStyle>
          <a:p>
            <a:pPr>
              <a:buSzPct val="25000"/>
            </a:pPr>
            <a:r>
              <a:rPr lang="es-ES" dirty="0"/>
              <a:t>La explicación sobre las decisiones tomadas por algoritmos</a:t>
            </a:r>
          </a:p>
          <a:p>
            <a:pPr>
              <a:buSzPct val="25000"/>
            </a:pPr>
            <a:endParaRPr lang="es-ES" dirty="0"/>
          </a:p>
        </p:txBody>
      </p:sp>
      <p:sp>
        <p:nvSpPr>
          <p:cNvPr id="2" name="CuadroTexto 1">
            <a:extLst>
              <a:ext uri="{FF2B5EF4-FFF2-40B4-BE49-F238E27FC236}">
                <a16:creationId xmlns:a16="http://schemas.microsoft.com/office/drawing/2014/main" id="{4739B2DE-CF73-438D-99FC-13DD67C6161E}"/>
              </a:ext>
            </a:extLst>
          </p:cNvPr>
          <p:cNvSpPr txBox="1"/>
          <p:nvPr/>
        </p:nvSpPr>
        <p:spPr>
          <a:xfrm>
            <a:off x="755576" y="1203598"/>
            <a:ext cx="7056784" cy="2277547"/>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dirty="0">
                <a:solidFill>
                  <a:srgbClr val="000078"/>
                </a:solidFill>
              </a:rPr>
              <a:t>¿Existe un derecho a la explicación del uso de los algoritmos en el RGPD? </a:t>
            </a:r>
          </a:p>
          <a:p>
            <a:pPr marL="285750" indent="-285750" algn="just">
              <a:spcAft>
                <a:spcPts val="1200"/>
              </a:spcAft>
              <a:buFont typeface="Arial" panose="020B0604020202020204" pitchFamily="34" charset="0"/>
              <a:buChar char="−"/>
            </a:pPr>
            <a:r>
              <a:rPr lang="es-ES" dirty="0">
                <a:solidFill>
                  <a:srgbClr val="000078"/>
                </a:solidFill>
              </a:rPr>
              <a:t>El </a:t>
            </a:r>
            <a:r>
              <a:rPr lang="es-ES" i="1" dirty="0">
                <a:solidFill>
                  <a:srgbClr val="000078"/>
                </a:solidFill>
              </a:rPr>
              <a:t>derecho </a:t>
            </a:r>
            <a:r>
              <a:rPr lang="es-ES" dirty="0">
                <a:solidFill>
                  <a:srgbClr val="000078"/>
                </a:solidFill>
              </a:rPr>
              <a:t>a recibir una explicación de la decisión tomada después de una evaluación de una persona a través de un tratamiento automatizado de sus datos personales (considerando 71 RGPD)</a:t>
            </a:r>
          </a:p>
          <a:p>
            <a:pPr marL="285750" indent="-285750" algn="just">
              <a:spcAft>
                <a:spcPts val="1200"/>
              </a:spcAft>
              <a:buFont typeface="Arial" panose="020B0604020202020204" pitchFamily="34" charset="0"/>
              <a:buChar char="−"/>
            </a:pPr>
            <a:r>
              <a:rPr lang="es-ES" dirty="0">
                <a:solidFill>
                  <a:srgbClr val="000078"/>
                </a:solidFill>
              </a:rPr>
              <a:t>El derecho a no ser objeto de una decisión basada únicamente en el tratamiento automatizado, incluida la elaboración de perfiles, que produzca efectos jurídicos en él o le afecte significativamente de modo similar (artículo 22 RGPD)</a:t>
            </a:r>
          </a:p>
          <a:p>
            <a:pPr algn="just">
              <a:spcAft>
                <a:spcPts val="1200"/>
              </a:spcAft>
            </a:pPr>
            <a:endParaRPr lang="es-ES" dirty="0">
              <a:solidFill>
                <a:srgbClr val="000078"/>
              </a:solidFill>
            </a:endParaRPr>
          </a:p>
        </p:txBody>
      </p:sp>
    </p:spTree>
    <p:extLst>
      <p:ext uri="{BB962C8B-B14F-4D97-AF65-F5344CB8AC3E}">
        <p14:creationId xmlns:p14="http://schemas.microsoft.com/office/powerpoint/2010/main" val="1902821201"/>
      </p:ext>
    </p:extLst>
  </p:cSld>
  <p:clrMapOvr>
    <a:masterClrMapping/>
  </p:clrMapOvr>
</p:sld>
</file>

<file path=ppt/theme/theme1.xml><?xml version="1.0" encoding="utf-8"?>
<a:theme xmlns:a="http://schemas.openxmlformats.org/drawingml/2006/main" name="Tema de Office">
  <a:themeElements>
    <a:clrScheme name="UOC">
      <a:dk1>
        <a:srgbClr val="000000"/>
      </a:dk1>
      <a:lt1>
        <a:srgbClr val="FFFFFF"/>
      </a:lt1>
      <a:dk2>
        <a:srgbClr val="000078"/>
      </a:dk2>
      <a:lt2>
        <a:srgbClr val="FFFFFF"/>
      </a:lt2>
      <a:accent1>
        <a:srgbClr val="000078"/>
      </a:accent1>
      <a:accent2>
        <a:srgbClr val="73EDFF"/>
      </a:accent2>
      <a:accent3>
        <a:srgbClr val="BCF6FE"/>
      </a:accent3>
      <a:accent4>
        <a:srgbClr val="B4B4B4"/>
      </a:accent4>
      <a:accent5>
        <a:srgbClr val="B4B4B4"/>
      </a:accent5>
      <a:accent6>
        <a:srgbClr val="E6E6E6"/>
      </a:accent6>
      <a:hlink>
        <a:srgbClr val="000078"/>
      </a:hlink>
      <a:folHlink>
        <a:srgbClr val="73E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16577</TotalTime>
  <Words>1068</Words>
  <Application>Microsoft Office PowerPoint</Application>
  <PresentationFormat>Presentación en pantalla (16:9)</PresentationFormat>
  <Paragraphs>84</Paragraphs>
  <Slides>13</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Georgia</vt:lpstr>
      <vt:lpstr>Tema de Office</vt:lpstr>
      <vt:lpstr>¿Cómo abrir las cajas negras de las Administraciones Públicas?  La garantía de la transparencia en el uso de los algoritmos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agusti</dc:creator>
  <cp:lastModifiedBy>Agustí Cerrillo Martínez</cp:lastModifiedBy>
  <cp:revision>216</cp:revision>
  <cp:lastPrinted>2017-05-12T05:23:39Z</cp:lastPrinted>
  <dcterms:modified xsi:type="dcterms:W3CDTF">2019-11-28T09:10:41Z</dcterms:modified>
</cp:coreProperties>
</file>