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gif" ContentType="image/gif"/>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77" r:id="rId3"/>
    <p:sldId id="276" r:id="rId4"/>
    <p:sldId id="313" r:id="rId5"/>
    <p:sldId id="314" r:id="rId6"/>
    <p:sldId id="300" r:id="rId7"/>
    <p:sldId id="279" r:id="rId8"/>
    <p:sldId id="308" r:id="rId9"/>
    <p:sldId id="315" r:id="rId10"/>
    <p:sldId id="309" r:id="rId11"/>
    <p:sldId id="310" r:id="rId12"/>
    <p:sldId id="303" r:id="rId13"/>
    <p:sldId id="290" r:id="rId14"/>
    <p:sldId id="291" r:id="rId15"/>
    <p:sldId id="297" r:id="rId16"/>
    <p:sldId id="301" r:id="rId17"/>
    <p:sldId id="265" r:id="rId18"/>
    <p:sldId id="316" r:id="rId19"/>
    <p:sldId id="268" r:id="rId20"/>
    <p:sldId id="302" r:id="rId21"/>
    <p:sldId id="271" r:id="rId22"/>
    <p:sldId id="272" r:id="rId23"/>
    <p:sldId id="274" r:id="rId24"/>
    <p:sldId id="273" r:id="rId25"/>
    <p:sldId id="263"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A817"/>
    <a:srgbClr val="57575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8" autoAdjust="0"/>
    <p:restoredTop sz="97931"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3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1103C-AA9F-4F9A-A27F-26DDFF4C38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83E961AC-BD26-42EC-9547-9B40EF5373F2}">
      <dgm:prSet phldrT="[Texto]" custT="1"/>
      <dgm:spPr>
        <a:solidFill>
          <a:srgbClr val="575756"/>
        </a:solidFill>
      </dgm:spPr>
      <dgm:t>
        <a:bodyPr/>
        <a:lstStyle/>
        <a:p>
          <a:r>
            <a:rPr lang="es-ES" sz="1800" b="1" dirty="0" smtClean="0">
              <a:latin typeface="+mn-lt"/>
              <a:ea typeface="Roboto Condensed Light" pitchFamily="2" charset="0"/>
              <a:cs typeface="Roboto Condensed Light" pitchFamily="2" charset="0"/>
            </a:rPr>
            <a:t>Funciones principales</a:t>
          </a:r>
        </a:p>
        <a:p>
          <a:r>
            <a:rPr lang="es-ES" sz="1600" dirty="0" smtClean="0">
              <a:latin typeface="+mn-lt"/>
              <a:ea typeface="Roboto Condensed Light" pitchFamily="2" charset="0"/>
              <a:cs typeface="Roboto Condensed Light" pitchFamily="2" charset="0"/>
            </a:rPr>
            <a:t>(art. 63 Ley 12/2014)</a:t>
          </a:r>
          <a:endParaRPr lang="es-ES" sz="1600" dirty="0">
            <a:latin typeface="+mn-lt"/>
          </a:endParaRPr>
        </a:p>
      </dgm:t>
    </dgm:pt>
    <dgm:pt modelId="{276B4184-851A-4BF8-8E76-EAEC83A54725}" type="parTrans" cxnId="{E6EAF295-221B-40F7-8D0F-1F6647E17EB2}">
      <dgm:prSet/>
      <dgm:spPr/>
      <dgm:t>
        <a:bodyPr/>
        <a:lstStyle/>
        <a:p>
          <a:endParaRPr lang="es-ES"/>
        </a:p>
      </dgm:t>
    </dgm:pt>
    <dgm:pt modelId="{C97D0CAE-D70C-4543-9E96-91A2562C971E}" type="sibTrans" cxnId="{E6EAF295-221B-40F7-8D0F-1F6647E17EB2}">
      <dgm:prSet/>
      <dgm:spPr/>
      <dgm:t>
        <a:bodyPr/>
        <a:lstStyle/>
        <a:p>
          <a:endParaRPr lang="es-ES"/>
        </a:p>
      </dgm:t>
    </dgm:pt>
    <dgm:pt modelId="{F779F1B8-6439-437B-A517-7287505C7504}">
      <dgm:prSet phldrT="[Texto]" custT="1"/>
      <dgm:spPr>
        <a:solidFill>
          <a:schemeClr val="bg1"/>
        </a:solidFill>
        <a:ln w="57150">
          <a:solidFill>
            <a:srgbClr val="DBA817"/>
          </a:solidFill>
        </a:ln>
      </dgm:spPr>
      <dgm:t>
        <a:bodyPr/>
        <a:lstStyle/>
        <a:p>
          <a:r>
            <a:rPr lang="es-ES" sz="2600" b="1" dirty="0" smtClean="0">
              <a:solidFill>
                <a:schemeClr val="tx1"/>
              </a:solidFill>
              <a:latin typeface="+mn-lt"/>
              <a:ea typeface="Roboto Condensed Light" pitchFamily="2" charset="0"/>
              <a:cs typeface="Roboto Condensed Light" pitchFamily="2" charset="0"/>
            </a:rPr>
            <a:t>Resolución</a:t>
          </a:r>
          <a:r>
            <a:rPr lang="es-ES" sz="2400" dirty="0" smtClean="0">
              <a:solidFill>
                <a:schemeClr val="tx1"/>
              </a:solidFill>
              <a:latin typeface="+mn-lt"/>
              <a:ea typeface="Roboto Condensed Light" pitchFamily="2" charset="0"/>
              <a:cs typeface="Roboto Condensed Light" pitchFamily="2" charset="0"/>
            </a:rPr>
            <a:t> </a:t>
          </a:r>
          <a:r>
            <a:rPr lang="es-ES" sz="1600" dirty="0" smtClean="0">
              <a:solidFill>
                <a:schemeClr val="tx1"/>
              </a:solidFill>
              <a:latin typeface="+mn-lt"/>
              <a:ea typeface="Roboto Condensed Light" pitchFamily="2" charset="0"/>
              <a:cs typeface="Roboto Condensed Light" pitchFamily="2" charset="0"/>
            </a:rPr>
            <a:t>de las reclamaciones por derecho de acceso</a:t>
          </a:r>
          <a:endParaRPr lang="es-ES" sz="1600" dirty="0">
            <a:latin typeface="+mn-lt"/>
          </a:endParaRPr>
        </a:p>
      </dgm:t>
    </dgm:pt>
    <dgm:pt modelId="{220747F7-6940-486D-809E-ED5F000BBCC9}" type="parTrans" cxnId="{DACE2E24-0BD6-406B-8E2C-C5FA8059F324}">
      <dgm:prSet/>
      <dgm:spPr>
        <a:solidFill>
          <a:srgbClr val="DBA817"/>
        </a:solidFill>
        <a:ln>
          <a:solidFill>
            <a:srgbClr val="DBA817"/>
          </a:solidFill>
        </a:ln>
      </dgm:spPr>
      <dgm:t>
        <a:bodyPr/>
        <a:lstStyle/>
        <a:p>
          <a:endParaRPr lang="es-ES"/>
        </a:p>
      </dgm:t>
    </dgm:pt>
    <dgm:pt modelId="{1973236A-9E3E-4F3B-9D17-9BD50EA6FF5D}" type="sibTrans" cxnId="{DACE2E24-0BD6-406B-8E2C-C5FA8059F324}">
      <dgm:prSet/>
      <dgm:spPr/>
      <dgm:t>
        <a:bodyPr/>
        <a:lstStyle/>
        <a:p>
          <a:endParaRPr lang="es-ES"/>
        </a:p>
      </dgm:t>
    </dgm:pt>
    <dgm:pt modelId="{1C2D5745-EBB4-4AE8-B07B-A85B913345B9}">
      <dgm:prSet phldrT="[Texto]" custT="1"/>
      <dgm:spPr>
        <a:solidFill>
          <a:schemeClr val="bg1"/>
        </a:solidFill>
        <a:ln w="57150">
          <a:solidFill>
            <a:srgbClr val="DBA817"/>
          </a:solidFill>
        </a:ln>
      </dgm:spPr>
      <dgm:t>
        <a:bodyPr anchor="ctr"/>
        <a:lstStyle/>
        <a:p>
          <a:pPr algn="ctr">
            <a:lnSpc>
              <a:spcPct val="100000"/>
            </a:lnSpc>
          </a:pPr>
          <a:r>
            <a:rPr lang="es-ES" sz="2800" b="1" dirty="0" smtClean="0">
              <a:solidFill>
                <a:schemeClr val="tx1"/>
              </a:solidFill>
              <a:latin typeface="+mn-lt"/>
              <a:ea typeface="Roboto Condensed Light" pitchFamily="2" charset="0"/>
              <a:cs typeface="Roboto Condensed Light" pitchFamily="2" charset="0"/>
            </a:rPr>
            <a:t>Control </a:t>
          </a:r>
        </a:p>
        <a:p>
          <a:pPr algn="ctr">
            <a:lnSpc>
              <a:spcPct val="90000"/>
            </a:lnSpc>
          </a:pPr>
          <a:r>
            <a:rPr lang="es-ES" sz="1600" b="0" dirty="0" smtClean="0">
              <a:solidFill>
                <a:schemeClr val="tx1"/>
              </a:solidFill>
              <a:latin typeface="+mn-lt"/>
              <a:ea typeface="Roboto Condensed Light" pitchFamily="2" charset="0"/>
              <a:cs typeface="Roboto Condensed Light" pitchFamily="2" charset="0"/>
            </a:rPr>
            <a:t>del cumplimiento de la obligación de publicar</a:t>
          </a:r>
          <a:endParaRPr lang="es-ES" sz="1600" dirty="0">
            <a:latin typeface="+mn-lt"/>
          </a:endParaRPr>
        </a:p>
      </dgm:t>
    </dgm:pt>
    <dgm:pt modelId="{97CE127B-5DBC-433B-8115-63DC4B95411B}" type="parTrans" cxnId="{9DB8AF5D-9110-4D79-BB31-ACB79172C08E}">
      <dgm:prSet/>
      <dgm:spPr>
        <a:solidFill>
          <a:srgbClr val="DBA817"/>
        </a:solidFill>
      </dgm:spPr>
      <dgm:t>
        <a:bodyPr/>
        <a:lstStyle/>
        <a:p>
          <a:endParaRPr lang="es-ES"/>
        </a:p>
      </dgm:t>
    </dgm:pt>
    <dgm:pt modelId="{C6EEBDCD-B8CB-488F-873D-140953E75AC2}" type="sibTrans" cxnId="{9DB8AF5D-9110-4D79-BB31-ACB79172C08E}">
      <dgm:prSet/>
      <dgm:spPr/>
      <dgm:t>
        <a:bodyPr/>
        <a:lstStyle/>
        <a:p>
          <a:endParaRPr lang="es-ES"/>
        </a:p>
      </dgm:t>
    </dgm:pt>
    <dgm:pt modelId="{315504C8-DF11-40A4-8913-FE0AD006C3AC}">
      <dgm:prSet phldrT="[Texto]" custT="1"/>
      <dgm:spPr>
        <a:solidFill>
          <a:schemeClr val="bg1"/>
        </a:solidFill>
        <a:ln w="57150">
          <a:solidFill>
            <a:srgbClr val="DBA817"/>
          </a:solidFill>
        </a:ln>
      </dgm:spPr>
      <dgm:t>
        <a:bodyPr/>
        <a:lstStyle/>
        <a:p>
          <a:r>
            <a:rPr lang="es-ES" sz="2600" b="1" dirty="0" smtClean="0">
              <a:solidFill>
                <a:schemeClr val="tx1"/>
              </a:solidFill>
              <a:latin typeface="+mn-lt"/>
              <a:ea typeface="Roboto Condensed Light" pitchFamily="2" charset="0"/>
              <a:cs typeface="Roboto Condensed Light" pitchFamily="2" charset="0"/>
            </a:rPr>
            <a:t>Evaluación</a:t>
          </a:r>
          <a:r>
            <a:rPr lang="es-ES" sz="2600" b="0" dirty="0" smtClean="0">
              <a:solidFill>
                <a:schemeClr val="tx1"/>
              </a:solidFill>
              <a:latin typeface="+mn-lt"/>
              <a:ea typeface="Roboto Condensed Light" pitchFamily="2" charset="0"/>
              <a:cs typeface="Roboto Condensed Light" pitchFamily="2" charset="0"/>
            </a:rPr>
            <a:t> </a:t>
          </a:r>
          <a:r>
            <a:rPr lang="es-ES" sz="1600" b="0" dirty="0" smtClean="0">
              <a:solidFill>
                <a:schemeClr val="tx1"/>
              </a:solidFill>
              <a:latin typeface="+mn-lt"/>
              <a:ea typeface="Roboto Condensed Light" pitchFamily="2" charset="0"/>
              <a:cs typeface="Roboto Condensed Light" pitchFamily="2" charset="0"/>
            </a:rPr>
            <a:t>del grado de aplicación y cumplimiento de la ley</a:t>
          </a:r>
          <a:endParaRPr lang="es-ES" sz="1600" dirty="0">
            <a:latin typeface="+mn-lt"/>
          </a:endParaRPr>
        </a:p>
      </dgm:t>
    </dgm:pt>
    <dgm:pt modelId="{E02B4AEF-2F3B-4273-94A4-A8F12F9A0C66}" type="parTrans" cxnId="{0372A1ED-C061-4B5D-8B1E-488C45C3692C}">
      <dgm:prSet/>
      <dgm:spPr>
        <a:solidFill>
          <a:srgbClr val="DBA817"/>
        </a:solidFill>
        <a:ln>
          <a:solidFill>
            <a:srgbClr val="DBA817"/>
          </a:solidFill>
        </a:ln>
      </dgm:spPr>
      <dgm:t>
        <a:bodyPr/>
        <a:lstStyle/>
        <a:p>
          <a:endParaRPr lang="es-ES"/>
        </a:p>
      </dgm:t>
    </dgm:pt>
    <dgm:pt modelId="{888407B0-6CB7-45C6-936D-4B86F186A36A}" type="sibTrans" cxnId="{0372A1ED-C061-4B5D-8B1E-488C45C3692C}">
      <dgm:prSet/>
      <dgm:spPr/>
      <dgm:t>
        <a:bodyPr/>
        <a:lstStyle/>
        <a:p>
          <a:endParaRPr lang="es-ES"/>
        </a:p>
      </dgm:t>
    </dgm:pt>
    <dgm:pt modelId="{B02DA7DF-D21C-471C-A124-C32B43405E8B}" type="pres">
      <dgm:prSet presAssocID="{F1C1103C-AA9F-4F9A-A27F-26DDFF4C38A8}" presName="cycle" presStyleCnt="0">
        <dgm:presLayoutVars>
          <dgm:chMax val="1"/>
          <dgm:dir/>
          <dgm:animLvl val="ctr"/>
          <dgm:resizeHandles val="exact"/>
        </dgm:presLayoutVars>
      </dgm:prSet>
      <dgm:spPr/>
      <dgm:t>
        <a:bodyPr/>
        <a:lstStyle/>
        <a:p>
          <a:endParaRPr lang="es-ES"/>
        </a:p>
      </dgm:t>
    </dgm:pt>
    <dgm:pt modelId="{E568157D-D555-4F35-8F1C-8FED917C50BD}" type="pres">
      <dgm:prSet presAssocID="{83E961AC-BD26-42EC-9547-9B40EF5373F2}" presName="centerShape" presStyleLbl="node0" presStyleIdx="0" presStyleCnt="1" custScaleY="88667"/>
      <dgm:spPr/>
      <dgm:t>
        <a:bodyPr/>
        <a:lstStyle/>
        <a:p>
          <a:endParaRPr lang="es-ES"/>
        </a:p>
      </dgm:t>
    </dgm:pt>
    <dgm:pt modelId="{BF094E7A-32E6-4B3B-99DC-823F1B8FB454}" type="pres">
      <dgm:prSet presAssocID="{220747F7-6940-486D-809E-ED5F000BBCC9}" presName="parTrans" presStyleLbl="bgSibTrans2D1" presStyleIdx="0" presStyleCnt="3"/>
      <dgm:spPr/>
      <dgm:t>
        <a:bodyPr/>
        <a:lstStyle/>
        <a:p>
          <a:endParaRPr lang="es-ES"/>
        </a:p>
      </dgm:t>
    </dgm:pt>
    <dgm:pt modelId="{7776A440-37CB-41B6-8BCB-1FC75C86A462}" type="pres">
      <dgm:prSet presAssocID="{F779F1B8-6439-437B-A517-7287505C7504}" presName="node" presStyleLbl="node1" presStyleIdx="0" presStyleCnt="3" custScaleX="117589" custScaleY="134292" custRadScaleRad="124515" custRadScaleInc="-12484">
        <dgm:presLayoutVars>
          <dgm:bulletEnabled val="1"/>
        </dgm:presLayoutVars>
      </dgm:prSet>
      <dgm:spPr/>
      <dgm:t>
        <a:bodyPr/>
        <a:lstStyle/>
        <a:p>
          <a:endParaRPr lang="es-ES"/>
        </a:p>
      </dgm:t>
    </dgm:pt>
    <dgm:pt modelId="{1B194281-4AA2-4FAB-BF65-A3D85B1AC1BF}" type="pres">
      <dgm:prSet presAssocID="{97CE127B-5DBC-433B-8115-63DC4B95411B}" presName="parTrans" presStyleLbl="bgSibTrans2D1" presStyleIdx="1" presStyleCnt="3"/>
      <dgm:spPr/>
      <dgm:t>
        <a:bodyPr/>
        <a:lstStyle/>
        <a:p>
          <a:endParaRPr lang="es-ES"/>
        </a:p>
      </dgm:t>
    </dgm:pt>
    <dgm:pt modelId="{1D8D08DB-B01C-4493-A1B9-A3DCF97DB398}" type="pres">
      <dgm:prSet presAssocID="{1C2D5745-EBB4-4AE8-B07B-A85B913345B9}" presName="node" presStyleLbl="node1" presStyleIdx="1" presStyleCnt="3" custScaleX="118881" custScaleY="102415" custRadScaleRad="92285" custRadScaleInc="-1596">
        <dgm:presLayoutVars>
          <dgm:bulletEnabled val="1"/>
        </dgm:presLayoutVars>
      </dgm:prSet>
      <dgm:spPr/>
      <dgm:t>
        <a:bodyPr/>
        <a:lstStyle/>
        <a:p>
          <a:endParaRPr lang="es-ES"/>
        </a:p>
      </dgm:t>
    </dgm:pt>
    <dgm:pt modelId="{15FF6DC8-E529-4170-8915-BF0819FFAF79}" type="pres">
      <dgm:prSet presAssocID="{E02B4AEF-2F3B-4273-94A4-A8F12F9A0C66}" presName="parTrans" presStyleLbl="bgSibTrans2D1" presStyleIdx="2" presStyleCnt="3"/>
      <dgm:spPr/>
      <dgm:t>
        <a:bodyPr/>
        <a:lstStyle/>
        <a:p>
          <a:endParaRPr lang="es-ES"/>
        </a:p>
      </dgm:t>
    </dgm:pt>
    <dgm:pt modelId="{3730EC1E-DB38-43F8-9E77-7EB87D23BA84}" type="pres">
      <dgm:prSet presAssocID="{315504C8-DF11-40A4-8913-FE0AD006C3AC}" presName="node" presStyleLbl="node1" presStyleIdx="2" presStyleCnt="3" custScaleX="119886" custScaleY="132809" custRadScaleRad="121168" custRadScaleInc="10719">
        <dgm:presLayoutVars>
          <dgm:bulletEnabled val="1"/>
        </dgm:presLayoutVars>
      </dgm:prSet>
      <dgm:spPr/>
      <dgm:t>
        <a:bodyPr/>
        <a:lstStyle/>
        <a:p>
          <a:endParaRPr lang="es-ES"/>
        </a:p>
      </dgm:t>
    </dgm:pt>
  </dgm:ptLst>
  <dgm:cxnLst>
    <dgm:cxn modelId="{DACE2E24-0BD6-406B-8E2C-C5FA8059F324}" srcId="{83E961AC-BD26-42EC-9547-9B40EF5373F2}" destId="{F779F1B8-6439-437B-A517-7287505C7504}" srcOrd="0" destOrd="0" parTransId="{220747F7-6940-486D-809E-ED5F000BBCC9}" sibTransId="{1973236A-9E3E-4F3B-9D17-9BD50EA6FF5D}"/>
    <dgm:cxn modelId="{D503E4D3-B328-465D-8BE8-CD970403C2B5}" type="presOf" srcId="{F779F1B8-6439-437B-A517-7287505C7504}" destId="{7776A440-37CB-41B6-8BCB-1FC75C86A462}" srcOrd="0" destOrd="0" presId="urn:microsoft.com/office/officeart/2005/8/layout/radial4"/>
    <dgm:cxn modelId="{9DB8AF5D-9110-4D79-BB31-ACB79172C08E}" srcId="{83E961AC-BD26-42EC-9547-9B40EF5373F2}" destId="{1C2D5745-EBB4-4AE8-B07B-A85B913345B9}" srcOrd="1" destOrd="0" parTransId="{97CE127B-5DBC-433B-8115-63DC4B95411B}" sibTransId="{C6EEBDCD-B8CB-488F-873D-140953E75AC2}"/>
    <dgm:cxn modelId="{64243670-F82A-403E-A64B-CD2B5C2FC407}" type="presOf" srcId="{220747F7-6940-486D-809E-ED5F000BBCC9}" destId="{BF094E7A-32E6-4B3B-99DC-823F1B8FB454}" srcOrd="0" destOrd="0" presId="urn:microsoft.com/office/officeart/2005/8/layout/radial4"/>
    <dgm:cxn modelId="{0372A1ED-C061-4B5D-8B1E-488C45C3692C}" srcId="{83E961AC-BD26-42EC-9547-9B40EF5373F2}" destId="{315504C8-DF11-40A4-8913-FE0AD006C3AC}" srcOrd="2" destOrd="0" parTransId="{E02B4AEF-2F3B-4273-94A4-A8F12F9A0C66}" sibTransId="{888407B0-6CB7-45C6-936D-4B86F186A36A}"/>
    <dgm:cxn modelId="{E6EAF295-221B-40F7-8D0F-1F6647E17EB2}" srcId="{F1C1103C-AA9F-4F9A-A27F-26DDFF4C38A8}" destId="{83E961AC-BD26-42EC-9547-9B40EF5373F2}" srcOrd="0" destOrd="0" parTransId="{276B4184-851A-4BF8-8E76-EAEC83A54725}" sibTransId="{C97D0CAE-D70C-4543-9E96-91A2562C971E}"/>
    <dgm:cxn modelId="{4620231F-ED95-4C27-BD8A-46C35DCB8ACF}" type="presOf" srcId="{83E961AC-BD26-42EC-9547-9B40EF5373F2}" destId="{E568157D-D555-4F35-8F1C-8FED917C50BD}" srcOrd="0" destOrd="0" presId="urn:microsoft.com/office/officeart/2005/8/layout/radial4"/>
    <dgm:cxn modelId="{B5142130-5A7C-431D-A92C-944ED3D63382}" type="presOf" srcId="{315504C8-DF11-40A4-8913-FE0AD006C3AC}" destId="{3730EC1E-DB38-43F8-9E77-7EB87D23BA84}" srcOrd="0" destOrd="0" presId="urn:microsoft.com/office/officeart/2005/8/layout/radial4"/>
    <dgm:cxn modelId="{FAF0AF98-7259-4D40-B00F-7E65FEC12186}" type="presOf" srcId="{1C2D5745-EBB4-4AE8-B07B-A85B913345B9}" destId="{1D8D08DB-B01C-4493-A1B9-A3DCF97DB398}" srcOrd="0" destOrd="0" presId="urn:microsoft.com/office/officeart/2005/8/layout/radial4"/>
    <dgm:cxn modelId="{9146EB80-5D2E-426E-809C-08C2392039C0}" type="presOf" srcId="{F1C1103C-AA9F-4F9A-A27F-26DDFF4C38A8}" destId="{B02DA7DF-D21C-471C-A124-C32B43405E8B}" srcOrd="0" destOrd="0" presId="urn:microsoft.com/office/officeart/2005/8/layout/radial4"/>
    <dgm:cxn modelId="{435CEB52-E9F9-4498-8D45-93E025D925FC}" type="presOf" srcId="{E02B4AEF-2F3B-4273-94A4-A8F12F9A0C66}" destId="{15FF6DC8-E529-4170-8915-BF0819FFAF79}" srcOrd="0" destOrd="0" presId="urn:microsoft.com/office/officeart/2005/8/layout/radial4"/>
    <dgm:cxn modelId="{A0488F34-AC8F-40F8-B7B4-E2C8F550E263}" type="presOf" srcId="{97CE127B-5DBC-433B-8115-63DC4B95411B}" destId="{1B194281-4AA2-4FAB-BF65-A3D85B1AC1BF}" srcOrd="0" destOrd="0" presId="urn:microsoft.com/office/officeart/2005/8/layout/radial4"/>
    <dgm:cxn modelId="{AF3CB27B-A565-4464-B589-6CA91D2D8FA9}" type="presParOf" srcId="{B02DA7DF-D21C-471C-A124-C32B43405E8B}" destId="{E568157D-D555-4F35-8F1C-8FED917C50BD}" srcOrd="0" destOrd="0" presId="urn:microsoft.com/office/officeart/2005/8/layout/radial4"/>
    <dgm:cxn modelId="{D637F9E0-46AD-43EA-BF50-370314C65C3D}" type="presParOf" srcId="{B02DA7DF-D21C-471C-A124-C32B43405E8B}" destId="{BF094E7A-32E6-4B3B-99DC-823F1B8FB454}" srcOrd="1" destOrd="0" presId="urn:microsoft.com/office/officeart/2005/8/layout/radial4"/>
    <dgm:cxn modelId="{13FA09D9-E2EB-4564-B943-92871F1777E2}" type="presParOf" srcId="{B02DA7DF-D21C-471C-A124-C32B43405E8B}" destId="{7776A440-37CB-41B6-8BCB-1FC75C86A462}" srcOrd="2" destOrd="0" presId="urn:microsoft.com/office/officeart/2005/8/layout/radial4"/>
    <dgm:cxn modelId="{5549DC5A-277C-44C7-9936-C37F161C7E77}" type="presParOf" srcId="{B02DA7DF-D21C-471C-A124-C32B43405E8B}" destId="{1B194281-4AA2-4FAB-BF65-A3D85B1AC1BF}" srcOrd="3" destOrd="0" presId="urn:microsoft.com/office/officeart/2005/8/layout/radial4"/>
    <dgm:cxn modelId="{6C1A9004-C652-4E62-A067-67996CE34DFA}" type="presParOf" srcId="{B02DA7DF-D21C-471C-A124-C32B43405E8B}" destId="{1D8D08DB-B01C-4493-A1B9-A3DCF97DB398}" srcOrd="4" destOrd="0" presId="urn:microsoft.com/office/officeart/2005/8/layout/radial4"/>
    <dgm:cxn modelId="{DD1056F4-1E5F-49A2-AE14-4AD26F49B041}" type="presParOf" srcId="{B02DA7DF-D21C-471C-A124-C32B43405E8B}" destId="{15FF6DC8-E529-4170-8915-BF0819FFAF79}" srcOrd="5" destOrd="0" presId="urn:microsoft.com/office/officeart/2005/8/layout/radial4"/>
    <dgm:cxn modelId="{5CA99A2F-34CB-4FEA-AC20-66B9A0C1F393}" type="presParOf" srcId="{B02DA7DF-D21C-471C-A124-C32B43405E8B}" destId="{3730EC1E-DB38-43F8-9E77-7EB87D23BA84}" srcOrd="6" destOrd="0" presId="urn:microsoft.com/office/officeart/2005/8/layout/radial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3896B4-D532-46F7-A708-F5C01D62F5A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760EB89D-5974-4391-9A74-3AFF32365F05}">
      <dgm:prSet phldrT="[Texto]" custT="1"/>
      <dgm:spPr>
        <a:solidFill>
          <a:srgbClr val="DBA817"/>
        </a:solidFill>
        <a:ln>
          <a:solidFill>
            <a:srgbClr val="DBA817"/>
          </a:solidFill>
        </a:ln>
      </dgm:spPr>
      <dgm:t>
        <a:bodyPr/>
        <a:lstStyle/>
        <a:p>
          <a:r>
            <a:rPr lang="es-ES" sz="2400" dirty="0" smtClean="0">
              <a:latin typeface="+mn-lt"/>
              <a:ea typeface="Roboto Condensed Light" pitchFamily="2" charset="0"/>
              <a:cs typeface="Roboto Condensed Light" pitchFamily="2" charset="0"/>
            </a:rPr>
            <a:t>Indicadores de Cumplimiento de Publicidad Activa </a:t>
          </a:r>
        </a:p>
        <a:p>
          <a:r>
            <a:rPr lang="es-ES" sz="2400" dirty="0" smtClean="0">
              <a:latin typeface="+mn-lt"/>
              <a:ea typeface="Roboto Condensed Light" pitchFamily="2" charset="0"/>
              <a:cs typeface="Roboto Condensed Light" pitchFamily="2" charset="0"/>
            </a:rPr>
            <a:t>(</a:t>
          </a:r>
          <a:r>
            <a:rPr lang="es-ES" sz="2400" b="1" dirty="0" smtClean="0">
              <a:latin typeface="+mn-lt"/>
              <a:ea typeface="Roboto Condensed Light" pitchFamily="2" charset="0"/>
              <a:cs typeface="Roboto Condensed Light" pitchFamily="2" charset="0"/>
            </a:rPr>
            <a:t>ICPA-MESTA</a:t>
          </a:r>
          <a:r>
            <a:rPr lang="es-ES" sz="2400" dirty="0" smtClean="0">
              <a:latin typeface="+mn-lt"/>
              <a:ea typeface="Roboto Condensed Light" pitchFamily="2" charset="0"/>
              <a:cs typeface="Roboto Condensed Light" pitchFamily="2" charset="0"/>
            </a:rPr>
            <a:t>)</a:t>
          </a:r>
        </a:p>
      </dgm:t>
    </dgm:pt>
    <dgm:pt modelId="{31B72C1F-C0C0-4257-B749-F8DC67FF7BFA}" type="parTrans" cxnId="{A21B179E-EA6E-4B16-89B3-CC9E051EED6D}">
      <dgm:prSet/>
      <dgm:spPr/>
      <dgm:t>
        <a:bodyPr/>
        <a:lstStyle/>
        <a:p>
          <a:endParaRPr lang="es-ES"/>
        </a:p>
      </dgm:t>
    </dgm:pt>
    <dgm:pt modelId="{7D2C7B9A-BFD7-454C-9F27-AA219AD3B991}" type="sibTrans" cxnId="{A21B179E-EA6E-4B16-89B3-CC9E051EED6D}">
      <dgm:prSet/>
      <dgm:spPr/>
      <dgm:t>
        <a:bodyPr/>
        <a:lstStyle/>
        <a:p>
          <a:endParaRPr lang="es-ES"/>
        </a:p>
      </dgm:t>
    </dgm:pt>
    <dgm:pt modelId="{5B274758-CB36-4328-8820-2904B5E04B82}">
      <dgm:prSet phldrT="[Texto]"/>
      <dgm:spPr>
        <a:solidFill>
          <a:srgbClr val="DBA817"/>
        </a:solidFill>
        <a:ln>
          <a:solidFill>
            <a:srgbClr val="DBA817"/>
          </a:solidFill>
        </a:ln>
      </dgm:spPr>
      <dgm:t>
        <a:bodyPr/>
        <a:lstStyle/>
        <a:p>
          <a:r>
            <a:rPr lang="es-ES" dirty="0" smtClean="0">
              <a:latin typeface="+mn-lt"/>
              <a:ea typeface="Roboto Condensed Light" pitchFamily="2" charset="0"/>
              <a:cs typeface="Roboto Condensed Light" pitchFamily="2" charset="0"/>
            </a:rPr>
            <a:t>Indicadores de Transparencia Voluntaria</a:t>
          </a:r>
        </a:p>
        <a:p>
          <a:r>
            <a:rPr lang="es-ES" dirty="0" smtClean="0">
              <a:latin typeface="+mn-lt"/>
              <a:ea typeface="Roboto Condensed Light" pitchFamily="2" charset="0"/>
              <a:cs typeface="Roboto Condensed Light" pitchFamily="2" charset="0"/>
            </a:rPr>
            <a:t>(</a:t>
          </a:r>
          <a:r>
            <a:rPr lang="es-ES" b="1" dirty="0" smtClean="0">
              <a:latin typeface="+mn-lt"/>
              <a:ea typeface="Roboto Condensed Light" pitchFamily="2" charset="0"/>
              <a:cs typeface="Roboto Condensed Light" pitchFamily="2" charset="0"/>
            </a:rPr>
            <a:t>ITV</a:t>
          </a:r>
          <a:r>
            <a:rPr lang="es-ES" dirty="0" smtClean="0">
              <a:latin typeface="+mn-lt"/>
              <a:ea typeface="Roboto Condensed Light" pitchFamily="2" charset="0"/>
              <a:cs typeface="Roboto Condensed Light" pitchFamily="2" charset="0"/>
            </a:rPr>
            <a:t>)</a:t>
          </a:r>
          <a:endParaRPr lang="es-ES" dirty="0">
            <a:latin typeface="+mn-lt"/>
            <a:ea typeface="Roboto Condensed Light" pitchFamily="2" charset="0"/>
            <a:cs typeface="Roboto Condensed Light" pitchFamily="2" charset="0"/>
          </a:endParaRPr>
        </a:p>
      </dgm:t>
    </dgm:pt>
    <dgm:pt modelId="{FF162995-27E1-43C6-AF70-ADE559ED45D8}" type="parTrans" cxnId="{F823C6E9-754B-4F3E-A20D-E518FC772872}">
      <dgm:prSet/>
      <dgm:spPr/>
      <dgm:t>
        <a:bodyPr/>
        <a:lstStyle/>
        <a:p>
          <a:endParaRPr lang="es-ES"/>
        </a:p>
      </dgm:t>
    </dgm:pt>
    <dgm:pt modelId="{DD32097A-2CFC-450D-8420-E5526D1ADEC1}" type="sibTrans" cxnId="{F823C6E9-754B-4F3E-A20D-E518FC772872}">
      <dgm:prSet/>
      <dgm:spPr/>
      <dgm:t>
        <a:bodyPr/>
        <a:lstStyle/>
        <a:p>
          <a:endParaRPr lang="es-ES"/>
        </a:p>
      </dgm:t>
    </dgm:pt>
    <dgm:pt modelId="{35D9F24B-9F77-43EA-BC70-B7D5D4AB9587}">
      <dgm:prSet phldrT="[Texto]"/>
      <dgm:spPr>
        <a:solidFill>
          <a:schemeClr val="bg1">
            <a:lumMod val="95000"/>
            <a:alpha val="90000"/>
          </a:schemeClr>
        </a:solidFill>
        <a:ln>
          <a:solidFill>
            <a:schemeClr val="bg1">
              <a:lumMod val="95000"/>
              <a:alpha val="90000"/>
            </a:schemeClr>
          </a:solidFill>
        </a:ln>
      </dgm:spPr>
      <dgm:t>
        <a:bodyPr anchor="ctr"/>
        <a:lstStyle/>
        <a:p>
          <a:pPr algn="ctr"/>
          <a:r>
            <a:rPr lang="es-ES" b="0" dirty="0" smtClean="0">
              <a:solidFill>
                <a:srgbClr val="575756"/>
              </a:solidFill>
              <a:latin typeface="+mn-lt"/>
              <a:ea typeface="Roboto Condensed Light" pitchFamily="2" charset="0"/>
              <a:cs typeface="Roboto Condensed Light" pitchFamily="2" charset="0"/>
            </a:rPr>
            <a:t>E</a:t>
          </a:r>
          <a:r>
            <a:rPr lang="es-ES" b="0" dirty="0" smtClean="0">
              <a:latin typeface="+mn-lt"/>
              <a:ea typeface="Roboto Condensed Light" pitchFamily="2" charset="0"/>
              <a:cs typeface="Roboto Condensed Light" pitchFamily="2" charset="0"/>
            </a:rPr>
            <a:t>v</a:t>
          </a:r>
          <a:r>
            <a:rPr lang="es-ES" dirty="0" smtClean="0">
              <a:latin typeface="+mn-lt"/>
              <a:ea typeface="Roboto Condensed Light" pitchFamily="2" charset="0"/>
              <a:cs typeface="Roboto Condensed Light" pitchFamily="2" charset="0"/>
            </a:rPr>
            <a:t>aluación de algunas buenas prácticas que realizan las entidades canarias.</a:t>
          </a:r>
          <a:endParaRPr lang="es-ES" dirty="0">
            <a:latin typeface="+mn-lt"/>
          </a:endParaRPr>
        </a:p>
      </dgm:t>
    </dgm:pt>
    <dgm:pt modelId="{013EB563-8969-45A5-A3DD-12B1AC04E863}" type="parTrans" cxnId="{5A8A25BB-4DEB-4BC4-B51C-4D1B07A1815C}">
      <dgm:prSet/>
      <dgm:spPr/>
      <dgm:t>
        <a:bodyPr/>
        <a:lstStyle/>
        <a:p>
          <a:endParaRPr lang="es-ES"/>
        </a:p>
      </dgm:t>
    </dgm:pt>
    <dgm:pt modelId="{EEAE69D6-BCA2-4022-B6FB-0CC4A5E2687C}" type="sibTrans" cxnId="{5A8A25BB-4DEB-4BC4-B51C-4D1B07A1815C}">
      <dgm:prSet/>
      <dgm:spPr/>
      <dgm:t>
        <a:bodyPr/>
        <a:lstStyle/>
        <a:p>
          <a:endParaRPr lang="es-ES"/>
        </a:p>
      </dgm:t>
    </dgm:pt>
    <dgm:pt modelId="{B65F3720-3D3C-49EB-9A42-9B986F418FCB}">
      <dgm:prSet phldrT="[Texto]"/>
      <dgm:spPr>
        <a:solidFill>
          <a:schemeClr val="bg1">
            <a:lumMod val="95000"/>
            <a:alpha val="90000"/>
          </a:schemeClr>
        </a:solidFill>
        <a:ln>
          <a:solidFill>
            <a:schemeClr val="bg1">
              <a:lumMod val="95000"/>
              <a:alpha val="90000"/>
            </a:schemeClr>
          </a:solidFill>
        </a:ln>
      </dgm:spPr>
      <dgm:t>
        <a:bodyPr anchor="ctr"/>
        <a:lstStyle/>
        <a:p>
          <a:pPr algn="ctr"/>
          <a:r>
            <a:rPr lang="es-ES" dirty="0" smtClean="0">
              <a:latin typeface="+mn-lt"/>
              <a:ea typeface="Roboto Condensed Light" pitchFamily="2" charset="0"/>
              <a:cs typeface="Roboto Condensed Light" pitchFamily="2" charset="0"/>
            </a:rPr>
            <a:t>Uno de los dos indicadores  que establece la metodología propuesta por el CTBG y la AEVAL</a:t>
          </a:r>
          <a:r>
            <a:rPr lang="es-ES" dirty="0" smtClean="0">
              <a:latin typeface="Roboto Condensed Light" pitchFamily="2" charset="0"/>
              <a:ea typeface="Roboto Condensed Light" pitchFamily="2" charset="0"/>
              <a:cs typeface="Roboto Condensed Light" pitchFamily="2" charset="0"/>
            </a:rPr>
            <a:t>.</a:t>
          </a:r>
          <a:endParaRPr lang="es-ES" dirty="0"/>
        </a:p>
      </dgm:t>
    </dgm:pt>
    <dgm:pt modelId="{CB754302-30C5-470E-B2BB-69F227A55E6F}" type="sibTrans" cxnId="{AC6C8BAE-BC78-4BDE-B119-0279D98F12D7}">
      <dgm:prSet/>
      <dgm:spPr/>
      <dgm:t>
        <a:bodyPr/>
        <a:lstStyle/>
        <a:p>
          <a:endParaRPr lang="es-ES"/>
        </a:p>
      </dgm:t>
    </dgm:pt>
    <dgm:pt modelId="{97A3B2EF-A445-4250-9475-AC9FFFA42260}" type="parTrans" cxnId="{AC6C8BAE-BC78-4BDE-B119-0279D98F12D7}">
      <dgm:prSet/>
      <dgm:spPr/>
      <dgm:t>
        <a:bodyPr/>
        <a:lstStyle/>
        <a:p>
          <a:endParaRPr lang="es-ES"/>
        </a:p>
      </dgm:t>
    </dgm:pt>
    <dgm:pt modelId="{4F0F29A5-92EE-434B-A304-9392ABD65679}" type="pres">
      <dgm:prSet presAssocID="{E33896B4-D532-46F7-A708-F5C01D62F5A7}" presName="Name0" presStyleCnt="0">
        <dgm:presLayoutVars>
          <dgm:dir/>
          <dgm:animLvl val="lvl"/>
          <dgm:resizeHandles val="exact"/>
        </dgm:presLayoutVars>
      </dgm:prSet>
      <dgm:spPr/>
      <dgm:t>
        <a:bodyPr/>
        <a:lstStyle/>
        <a:p>
          <a:endParaRPr lang="es-ES"/>
        </a:p>
      </dgm:t>
    </dgm:pt>
    <dgm:pt modelId="{1EB0A1DB-29A5-4960-8E20-F4234081F627}" type="pres">
      <dgm:prSet presAssocID="{760EB89D-5974-4391-9A74-3AFF32365F05}" presName="composite" presStyleCnt="0"/>
      <dgm:spPr/>
    </dgm:pt>
    <dgm:pt modelId="{18D50B29-C1F5-410C-9E0B-1BCA00F3C0AD}" type="pres">
      <dgm:prSet presAssocID="{760EB89D-5974-4391-9A74-3AFF32365F05}" presName="parTx" presStyleLbl="alignNode1" presStyleIdx="0" presStyleCnt="2" custScaleY="119817" custLinFactNeighborX="-1" custLinFactNeighborY="-10806">
        <dgm:presLayoutVars>
          <dgm:chMax val="0"/>
          <dgm:chPref val="0"/>
          <dgm:bulletEnabled val="1"/>
        </dgm:presLayoutVars>
      </dgm:prSet>
      <dgm:spPr/>
      <dgm:t>
        <a:bodyPr/>
        <a:lstStyle/>
        <a:p>
          <a:endParaRPr lang="es-ES"/>
        </a:p>
      </dgm:t>
    </dgm:pt>
    <dgm:pt modelId="{72390732-38B3-4CF5-9BF4-AECB12C9012C}" type="pres">
      <dgm:prSet presAssocID="{760EB89D-5974-4391-9A74-3AFF32365F05}" presName="desTx" presStyleLbl="alignAccFollowNode1" presStyleIdx="0" presStyleCnt="2" custScaleY="86672" custLinFactNeighborX="-1" custLinFactNeighborY="10647">
        <dgm:presLayoutVars>
          <dgm:bulletEnabled val="1"/>
        </dgm:presLayoutVars>
      </dgm:prSet>
      <dgm:spPr/>
      <dgm:t>
        <a:bodyPr/>
        <a:lstStyle/>
        <a:p>
          <a:endParaRPr lang="es-ES"/>
        </a:p>
      </dgm:t>
    </dgm:pt>
    <dgm:pt modelId="{6D35A784-F3A2-4869-BCCF-7D51504735F9}" type="pres">
      <dgm:prSet presAssocID="{7D2C7B9A-BFD7-454C-9F27-AA219AD3B991}" presName="space" presStyleCnt="0"/>
      <dgm:spPr/>
    </dgm:pt>
    <dgm:pt modelId="{D57CAADB-6112-42E9-9798-ED5AEF1EA019}" type="pres">
      <dgm:prSet presAssocID="{5B274758-CB36-4328-8820-2904B5E04B82}" presName="composite" presStyleCnt="0"/>
      <dgm:spPr/>
    </dgm:pt>
    <dgm:pt modelId="{84CC4647-EDC5-4149-A84E-482C26F0642C}" type="pres">
      <dgm:prSet presAssocID="{5B274758-CB36-4328-8820-2904B5E04B82}" presName="parTx" presStyleLbl="alignNode1" presStyleIdx="1" presStyleCnt="2" custScaleY="120103" custLinFactNeighborX="-2092" custLinFactNeighborY="-4862">
        <dgm:presLayoutVars>
          <dgm:chMax val="0"/>
          <dgm:chPref val="0"/>
          <dgm:bulletEnabled val="1"/>
        </dgm:presLayoutVars>
      </dgm:prSet>
      <dgm:spPr/>
      <dgm:t>
        <a:bodyPr/>
        <a:lstStyle/>
        <a:p>
          <a:endParaRPr lang="es-ES"/>
        </a:p>
      </dgm:t>
    </dgm:pt>
    <dgm:pt modelId="{630EB93C-76D9-4135-AB33-7E56DCE6176B}" type="pres">
      <dgm:prSet presAssocID="{5B274758-CB36-4328-8820-2904B5E04B82}" presName="desTx" presStyleLbl="alignAccFollowNode1" presStyleIdx="1" presStyleCnt="2" custScaleY="86593" custLinFactNeighborX="-2092" custLinFactNeighborY="3283">
        <dgm:presLayoutVars>
          <dgm:bulletEnabled val="1"/>
        </dgm:presLayoutVars>
      </dgm:prSet>
      <dgm:spPr/>
      <dgm:t>
        <a:bodyPr/>
        <a:lstStyle/>
        <a:p>
          <a:endParaRPr lang="es-ES"/>
        </a:p>
      </dgm:t>
    </dgm:pt>
  </dgm:ptLst>
  <dgm:cxnLst>
    <dgm:cxn modelId="{1927CF66-265E-4B90-9B03-A333739A00F3}" type="presOf" srcId="{E33896B4-D532-46F7-A708-F5C01D62F5A7}" destId="{4F0F29A5-92EE-434B-A304-9392ABD65679}" srcOrd="0" destOrd="0" presId="urn:microsoft.com/office/officeart/2005/8/layout/hList1"/>
    <dgm:cxn modelId="{41E5E1CB-C150-4049-B845-98EBE4A84289}" type="presOf" srcId="{35D9F24B-9F77-43EA-BC70-B7D5D4AB9587}" destId="{630EB93C-76D9-4135-AB33-7E56DCE6176B}" srcOrd="0" destOrd="0" presId="urn:microsoft.com/office/officeart/2005/8/layout/hList1"/>
    <dgm:cxn modelId="{F8027614-6CCA-4971-8A95-1760A98A3036}" type="presOf" srcId="{5B274758-CB36-4328-8820-2904B5E04B82}" destId="{84CC4647-EDC5-4149-A84E-482C26F0642C}" srcOrd="0" destOrd="0" presId="urn:microsoft.com/office/officeart/2005/8/layout/hList1"/>
    <dgm:cxn modelId="{06A5DE81-96DA-4E9D-AE62-D560AC86895C}" type="presOf" srcId="{B65F3720-3D3C-49EB-9A42-9B986F418FCB}" destId="{72390732-38B3-4CF5-9BF4-AECB12C9012C}" srcOrd="0" destOrd="0" presId="urn:microsoft.com/office/officeart/2005/8/layout/hList1"/>
    <dgm:cxn modelId="{5A8A25BB-4DEB-4BC4-B51C-4D1B07A1815C}" srcId="{5B274758-CB36-4328-8820-2904B5E04B82}" destId="{35D9F24B-9F77-43EA-BC70-B7D5D4AB9587}" srcOrd="0" destOrd="0" parTransId="{013EB563-8969-45A5-A3DD-12B1AC04E863}" sibTransId="{EEAE69D6-BCA2-4022-B6FB-0CC4A5E2687C}"/>
    <dgm:cxn modelId="{A21B179E-EA6E-4B16-89B3-CC9E051EED6D}" srcId="{E33896B4-D532-46F7-A708-F5C01D62F5A7}" destId="{760EB89D-5974-4391-9A74-3AFF32365F05}" srcOrd="0" destOrd="0" parTransId="{31B72C1F-C0C0-4257-B749-F8DC67FF7BFA}" sibTransId="{7D2C7B9A-BFD7-454C-9F27-AA219AD3B991}"/>
    <dgm:cxn modelId="{F823C6E9-754B-4F3E-A20D-E518FC772872}" srcId="{E33896B4-D532-46F7-A708-F5C01D62F5A7}" destId="{5B274758-CB36-4328-8820-2904B5E04B82}" srcOrd="1" destOrd="0" parTransId="{FF162995-27E1-43C6-AF70-ADE559ED45D8}" sibTransId="{DD32097A-2CFC-450D-8420-E5526D1ADEC1}"/>
    <dgm:cxn modelId="{AC6C8BAE-BC78-4BDE-B119-0279D98F12D7}" srcId="{760EB89D-5974-4391-9A74-3AFF32365F05}" destId="{B65F3720-3D3C-49EB-9A42-9B986F418FCB}" srcOrd="0" destOrd="0" parTransId="{97A3B2EF-A445-4250-9475-AC9FFFA42260}" sibTransId="{CB754302-30C5-470E-B2BB-69F227A55E6F}"/>
    <dgm:cxn modelId="{8D230EFB-1904-4B5F-856A-3C25A58A3A65}" type="presOf" srcId="{760EB89D-5974-4391-9A74-3AFF32365F05}" destId="{18D50B29-C1F5-410C-9E0B-1BCA00F3C0AD}" srcOrd="0" destOrd="0" presId="urn:microsoft.com/office/officeart/2005/8/layout/hList1"/>
    <dgm:cxn modelId="{82B0E428-B8A2-449B-8E05-57CC93B2B705}" type="presParOf" srcId="{4F0F29A5-92EE-434B-A304-9392ABD65679}" destId="{1EB0A1DB-29A5-4960-8E20-F4234081F627}" srcOrd="0" destOrd="0" presId="urn:microsoft.com/office/officeart/2005/8/layout/hList1"/>
    <dgm:cxn modelId="{E76A9492-72C7-43F3-9870-0C367FEAB1DC}" type="presParOf" srcId="{1EB0A1DB-29A5-4960-8E20-F4234081F627}" destId="{18D50B29-C1F5-410C-9E0B-1BCA00F3C0AD}" srcOrd="0" destOrd="0" presId="urn:microsoft.com/office/officeart/2005/8/layout/hList1"/>
    <dgm:cxn modelId="{B641C0E9-F4C3-439B-B11F-3697634EF38C}" type="presParOf" srcId="{1EB0A1DB-29A5-4960-8E20-F4234081F627}" destId="{72390732-38B3-4CF5-9BF4-AECB12C9012C}" srcOrd="1" destOrd="0" presId="urn:microsoft.com/office/officeart/2005/8/layout/hList1"/>
    <dgm:cxn modelId="{254F410E-9138-4DEC-9C38-6C2DAA7B2BA8}" type="presParOf" srcId="{4F0F29A5-92EE-434B-A304-9392ABD65679}" destId="{6D35A784-F3A2-4869-BCCF-7D51504735F9}" srcOrd="1" destOrd="0" presId="urn:microsoft.com/office/officeart/2005/8/layout/hList1"/>
    <dgm:cxn modelId="{AB40019F-C526-4200-8A18-32529DCB2457}" type="presParOf" srcId="{4F0F29A5-92EE-434B-A304-9392ABD65679}" destId="{D57CAADB-6112-42E9-9798-ED5AEF1EA019}" srcOrd="2" destOrd="0" presId="urn:microsoft.com/office/officeart/2005/8/layout/hList1"/>
    <dgm:cxn modelId="{9204456F-818C-42CE-8FDC-3612E19CF073}" type="presParOf" srcId="{D57CAADB-6112-42E9-9798-ED5AEF1EA019}" destId="{84CC4647-EDC5-4149-A84E-482C26F0642C}" srcOrd="0" destOrd="0" presId="urn:microsoft.com/office/officeart/2005/8/layout/hList1"/>
    <dgm:cxn modelId="{471F9289-F4D5-4334-BC68-74B037D0942D}" type="presParOf" srcId="{D57CAADB-6112-42E9-9798-ED5AEF1EA019}" destId="{630EB93C-76D9-4135-AB33-7E56DCE6176B}" srcOrd="1" destOrd="0" presId="urn:microsoft.com/office/officeart/2005/8/layout/h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2313ED-1B1D-4DC7-8F97-64B74A0B8DBE}" type="doc">
      <dgm:prSet loTypeId="urn:microsoft.com/office/officeart/2005/8/layout/equation1" loCatId="process" qsTypeId="urn:microsoft.com/office/officeart/2005/8/quickstyle/simple1" qsCatId="simple" csTypeId="urn:microsoft.com/office/officeart/2005/8/colors/accent1_2" csCatId="accent1" phldr="1"/>
      <dgm:spPr/>
    </dgm:pt>
    <dgm:pt modelId="{E3BC9BC1-27DB-410C-9F79-E8BD31866E84}">
      <dgm:prSet phldrT="[Texto]" custT="1"/>
      <dgm:spPr>
        <a:solidFill>
          <a:srgbClr val="DBA817"/>
        </a:solidFill>
        <a:ln>
          <a:solidFill>
            <a:srgbClr val="DBA817"/>
          </a:solidFill>
        </a:ln>
      </dgm:spPr>
      <dgm:t>
        <a:bodyPr/>
        <a:lstStyle/>
        <a:p>
          <a:r>
            <a:rPr lang="es-ES" sz="2800" dirty="0" smtClean="0">
              <a:latin typeface="+mn-lt"/>
              <a:ea typeface="Roboto Condensed Light" pitchFamily="2" charset="0"/>
              <a:cs typeface="Roboto Condensed Light" pitchFamily="2" charset="0"/>
            </a:rPr>
            <a:t>ICPA</a:t>
          </a:r>
          <a:endParaRPr lang="es-ES" sz="2800" dirty="0">
            <a:latin typeface="+mn-lt"/>
            <a:ea typeface="Roboto Condensed Light" pitchFamily="2" charset="0"/>
            <a:cs typeface="Roboto Condensed Light" pitchFamily="2" charset="0"/>
          </a:endParaRPr>
        </a:p>
      </dgm:t>
    </dgm:pt>
    <dgm:pt modelId="{DC7FF196-0790-46E2-AD4E-DBCA6BF2C7CA}" type="parTrans" cxnId="{240034CA-52E0-45F7-A9B6-AF0AA5D6C918}">
      <dgm:prSet/>
      <dgm:spPr/>
      <dgm:t>
        <a:bodyPr/>
        <a:lstStyle/>
        <a:p>
          <a:endParaRPr lang="es-ES"/>
        </a:p>
      </dgm:t>
    </dgm:pt>
    <dgm:pt modelId="{59D88EF1-E2A6-43C4-8297-8C0D9C39E75A}" type="sibTrans" cxnId="{240034CA-52E0-45F7-A9B6-AF0AA5D6C918}">
      <dgm:prSet/>
      <dgm:spPr>
        <a:solidFill>
          <a:srgbClr val="575756"/>
        </a:solidFill>
      </dgm:spPr>
      <dgm:t>
        <a:bodyPr/>
        <a:lstStyle/>
        <a:p>
          <a:endParaRPr lang="es-ES"/>
        </a:p>
      </dgm:t>
    </dgm:pt>
    <dgm:pt modelId="{95ED5080-4F9A-4242-BE3E-6CF8B51224B4}">
      <dgm:prSet phldrT="[Texto]" custT="1"/>
      <dgm:spPr>
        <a:solidFill>
          <a:srgbClr val="DBA817"/>
        </a:solidFill>
      </dgm:spPr>
      <dgm:t>
        <a:bodyPr/>
        <a:lstStyle/>
        <a:p>
          <a:r>
            <a:rPr lang="es-ES" sz="2800" dirty="0" smtClean="0">
              <a:latin typeface="+mn-lt"/>
              <a:ea typeface="Roboto Condensed Light" pitchFamily="2" charset="0"/>
              <a:cs typeface="Roboto Condensed Light" pitchFamily="2" charset="0"/>
            </a:rPr>
            <a:t>ITV</a:t>
          </a:r>
          <a:endParaRPr lang="es-ES" sz="1600" dirty="0">
            <a:latin typeface="+mn-lt"/>
            <a:ea typeface="Roboto Condensed Light" pitchFamily="2" charset="0"/>
            <a:cs typeface="Roboto Condensed Light" pitchFamily="2" charset="0"/>
          </a:endParaRPr>
        </a:p>
      </dgm:t>
    </dgm:pt>
    <dgm:pt modelId="{D2CD1AF1-608B-41F0-8C18-A45B70DA5997}" type="parTrans" cxnId="{0FEE5174-3A4C-4727-906C-83D4967BCD42}">
      <dgm:prSet/>
      <dgm:spPr/>
      <dgm:t>
        <a:bodyPr/>
        <a:lstStyle/>
        <a:p>
          <a:endParaRPr lang="es-ES"/>
        </a:p>
      </dgm:t>
    </dgm:pt>
    <dgm:pt modelId="{9ABC8494-5D56-485F-B748-FAEF4FC7D8DE}" type="sibTrans" cxnId="{0FEE5174-3A4C-4727-906C-83D4967BCD42}">
      <dgm:prSet/>
      <dgm:spPr>
        <a:solidFill>
          <a:srgbClr val="575756"/>
        </a:solidFill>
      </dgm:spPr>
      <dgm:t>
        <a:bodyPr/>
        <a:lstStyle/>
        <a:p>
          <a:endParaRPr lang="es-ES"/>
        </a:p>
      </dgm:t>
    </dgm:pt>
    <dgm:pt modelId="{0D684673-1007-4A3B-89E3-ED1A10CA7C04}">
      <dgm:prSet phldrT="[Texto]" custT="1"/>
      <dgm:spPr>
        <a:solidFill>
          <a:srgbClr val="DBA817"/>
        </a:solidFill>
      </dgm:spPr>
      <dgm:t>
        <a:bodyPr/>
        <a:lstStyle/>
        <a:p>
          <a:r>
            <a:rPr lang="es-ES" sz="2400" dirty="0" smtClean="0">
              <a:latin typeface="+mn-lt"/>
              <a:ea typeface="Roboto Condensed Light" pitchFamily="2" charset="0"/>
              <a:cs typeface="Roboto Condensed Light" pitchFamily="2" charset="0"/>
            </a:rPr>
            <a:t>ITCanarias</a:t>
          </a:r>
          <a:endParaRPr lang="es-ES" sz="2400" dirty="0">
            <a:latin typeface="+mn-lt"/>
            <a:ea typeface="Roboto Condensed Light" pitchFamily="2" charset="0"/>
            <a:cs typeface="Roboto Condensed Light" pitchFamily="2" charset="0"/>
          </a:endParaRPr>
        </a:p>
      </dgm:t>
    </dgm:pt>
    <dgm:pt modelId="{BB2A0B00-E2AA-4CBA-8ADC-61A6FC647566}" type="parTrans" cxnId="{77DC579A-5EE4-4459-9EE3-E29E2CCA838B}">
      <dgm:prSet/>
      <dgm:spPr/>
      <dgm:t>
        <a:bodyPr/>
        <a:lstStyle/>
        <a:p>
          <a:endParaRPr lang="es-ES"/>
        </a:p>
      </dgm:t>
    </dgm:pt>
    <dgm:pt modelId="{32CA2BCA-C416-42A3-8361-4825FB651FB5}" type="sibTrans" cxnId="{77DC579A-5EE4-4459-9EE3-E29E2CCA838B}">
      <dgm:prSet/>
      <dgm:spPr/>
      <dgm:t>
        <a:bodyPr/>
        <a:lstStyle/>
        <a:p>
          <a:endParaRPr lang="es-ES"/>
        </a:p>
      </dgm:t>
    </dgm:pt>
    <dgm:pt modelId="{3581F407-19BC-4E21-AB05-E68B955D7909}" type="pres">
      <dgm:prSet presAssocID="{282313ED-1B1D-4DC7-8F97-64B74A0B8DBE}" presName="linearFlow" presStyleCnt="0">
        <dgm:presLayoutVars>
          <dgm:dir/>
          <dgm:resizeHandles val="exact"/>
        </dgm:presLayoutVars>
      </dgm:prSet>
      <dgm:spPr/>
    </dgm:pt>
    <dgm:pt modelId="{D6F74C30-9868-49C0-93BA-02B0B0E66E71}" type="pres">
      <dgm:prSet presAssocID="{E3BC9BC1-27DB-410C-9F79-E8BD31866E84}" presName="node" presStyleLbl="node1" presStyleIdx="0" presStyleCnt="3">
        <dgm:presLayoutVars>
          <dgm:bulletEnabled val="1"/>
        </dgm:presLayoutVars>
      </dgm:prSet>
      <dgm:spPr/>
      <dgm:t>
        <a:bodyPr/>
        <a:lstStyle/>
        <a:p>
          <a:endParaRPr lang="es-ES"/>
        </a:p>
      </dgm:t>
    </dgm:pt>
    <dgm:pt modelId="{FC3149F2-D0D3-45F4-8C77-26FD0D5E63F5}" type="pres">
      <dgm:prSet presAssocID="{59D88EF1-E2A6-43C4-8297-8C0D9C39E75A}" presName="spacerL" presStyleCnt="0"/>
      <dgm:spPr/>
    </dgm:pt>
    <dgm:pt modelId="{109FA56E-DB7B-4C02-AC92-2B40115D425D}" type="pres">
      <dgm:prSet presAssocID="{59D88EF1-E2A6-43C4-8297-8C0D9C39E75A}" presName="sibTrans" presStyleLbl="sibTrans2D1" presStyleIdx="0" presStyleCnt="2"/>
      <dgm:spPr/>
      <dgm:t>
        <a:bodyPr/>
        <a:lstStyle/>
        <a:p>
          <a:endParaRPr lang="es-ES"/>
        </a:p>
      </dgm:t>
    </dgm:pt>
    <dgm:pt modelId="{07D7D3B8-43CD-49C0-8104-240E562B77CD}" type="pres">
      <dgm:prSet presAssocID="{59D88EF1-E2A6-43C4-8297-8C0D9C39E75A}" presName="spacerR" presStyleCnt="0"/>
      <dgm:spPr/>
    </dgm:pt>
    <dgm:pt modelId="{C8F71B9D-BF2F-4407-909B-D41D0A16BE9B}" type="pres">
      <dgm:prSet presAssocID="{95ED5080-4F9A-4242-BE3E-6CF8B51224B4}" presName="node" presStyleLbl="node1" presStyleIdx="1" presStyleCnt="3">
        <dgm:presLayoutVars>
          <dgm:bulletEnabled val="1"/>
        </dgm:presLayoutVars>
      </dgm:prSet>
      <dgm:spPr/>
      <dgm:t>
        <a:bodyPr/>
        <a:lstStyle/>
        <a:p>
          <a:endParaRPr lang="es-ES"/>
        </a:p>
      </dgm:t>
    </dgm:pt>
    <dgm:pt modelId="{059305AC-1E8E-4909-8455-6C78469CBBEF}" type="pres">
      <dgm:prSet presAssocID="{9ABC8494-5D56-485F-B748-FAEF4FC7D8DE}" presName="spacerL" presStyleCnt="0"/>
      <dgm:spPr/>
    </dgm:pt>
    <dgm:pt modelId="{D60A2E86-84A3-424B-A881-6099B4E79180}" type="pres">
      <dgm:prSet presAssocID="{9ABC8494-5D56-485F-B748-FAEF4FC7D8DE}" presName="sibTrans" presStyleLbl="sibTrans2D1" presStyleIdx="1" presStyleCnt="2"/>
      <dgm:spPr/>
      <dgm:t>
        <a:bodyPr/>
        <a:lstStyle/>
        <a:p>
          <a:endParaRPr lang="es-ES"/>
        </a:p>
      </dgm:t>
    </dgm:pt>
    <dgm:pt modelId="{F9D4025D-170E-4544-B121-B9D8BC47D25E}" type="pres">
      <dgm:prSet presAssocID="{9ABC8494-5D56-485F-B748-FAEF4FC7D8DE}" presName="spacerR" presStyleCnt="0"/>
      <dgm:spPr/>
    </dgm:pt>
    <dgm:pt modelId="{19B66DA6-C533-4A32-90C9-EDFECE46B023}" type="pres">
      <dgm:prSet presAssocID="{0D684673-1007-4A3B-89E3-ED1A10CA7C04}" presName="node" presStyleLbl="node1" presStyleIdx="2" presStyleCnt="3" custScaleX="134963" custScaleY="138852">
        <dgm:presLayoutVars>
          <dgm:bulletEnabled val="1"/>
        </dgm:presLayoutVars>
      </dgm:prSet>
      <dgm:spPr/>
      <dgm:t>
        <a:bodyPr/>
        <a:lstStyle/>
        <a:p>
          <a:endParaRPr lang="es-ES"/>
        </a:p>
      </dgm:t>
    </dgm:pt>
  </dgm:ptLst>
  <dgm:cxnLst>
    <dgm:cxn modelId="{F2F88005-8C13-46D4-B2D1-708842176E59}" type="presOf" srcId="{0D684673-1007-4A3B-89E3-ED1A10CA7C04}" destId="{19B66DA6-C533-4A32-90C9-EDFECE46B023}" srcOrd="0" destOrd="0" presId="urn:microsoft.com/office/officeart/2005/8/layout/equation1"/>
    <dgm:cxn modelId="{E0150A6C-25E1-412F-974C-70E04C593440}" type="presOf" srcId="{59D88EF1-E2A6-43C4-8297-8C0D9C39E75A}" destId="{109FA56E-DB7B-4C02-AC92-2B40115D425D}" srcOrd="0" destOrd="0" presId="urn:microsoft.com/office/officeart/2005/8/layout/equation1"/>
    <dgm:cxn modelId="{0FEE5174-3A4C-4727-906C-83D4967BCD42}" srcId="{282313ED-1B1D-4DC7-8F97-64B74A0B8DBE}" destId="{95ED5080-4F9A-4242-BE3E-6CF8B51224B4}" srcOrd="1" destOrd="0" parTransId="{D2CD1AF1-608B-41F0-8C18-A45B70DA5997}" sibTransId="{9ABC8494-5D56-485F-B748-FAEF4FC7D8DE}"/>
    <dgm:cxn modelId="{68CE68A8-D0BA-4DDE-B090-F2EB57B42C51}" type="presOf" srcId="{282313ED-1B1D-4DC7-8F97-64B74A0B8DBE}" destId="{3581F407-19BC-4E21-AB05-E68B955D7909}" srcOrd="0" destOrd="0" presId="urn:microsoft.com/office/officeart/2005/8/layout/equation1"/>
    <dgm:cxn modelId="{D9EC7111-55E4-420F-894D-E7D1804FE1EC}" type="presOf" srcId="{E3BC9BC1-27DB-410C-9F79-E8BD31866E84}" destId="{D6F74C30-9868-49C0-93BA-02B0B0E66E71}" srcOrd="0" destOrd="0" presId="urn:microsoft.com/office/officeart/2005/8/layout/equation1"/>
    <dgm:cxn modelId="{77DC579A-5EE4-4459-9EE3-E29E2CCA838B}" srcId="{282313ED-1B1D-4DC7-8F97-64B74A0B8DBE}" destId="{0D684673-1007-4A3B-89E3-ED1A10CA7C04}" srcOrd="2" destOrd="0" parTransId="{BB2A0B00-E2AA-4CBA-8ADC-61A6FC647566}" sibTransId="{32CA2BCA-C416-42A3-8361-4825FB651FB5}"/>
    <dgm:cxn modelId="{240034CA-52E0-45F7-A9B6-AF0AA5D6C918}" srcId="{282313ED-1B1D-4DC7-8F97-64B74A0B8DBE}" destId="{E3BC9BC1-27DB-410C-9F79-E8BD31866E84}" srcOrd="0" destOrd="0" parTransId="{DC7FF196-0790-46E2-AD4E-DBCA6BF2C7CA}" sibTransId="{59D88EF1-E2A6-43C4-8297-8C0D9C39E75A}"/>
    <dgm:cxn modelId="{BAEBD137-B8C1-4C79-AD1F-18B1D9DC202E}" type="presOf" srcId="{95ED5080-4F9A-4242-BE3E-6CF8B51224B4}" destId="{C8F71B9D-BF2F-4407-909B-D41D0A16BE9B}" srcOrd="0" destOrd="0" presId="urn:microsoft.com/office/officeart/2005/8/layout/equation1"/>
    <dgm:cxn modelId="{82B6299C-2772-442F-A8F7-A0573FAEAABE}" type="presOf" srcId="{9ABC8494-5D56-485F-B748-FAEF4FC7D8DE}" destId="{D60A2E86-84A3-424B-A881-6099B4E79180}" srcOrd="0" destOrd="0" presId="urn:microsoft.com/office/officeart/2005/8/layout/equation1"/>
    <dgm:cxn modelId="{B9A1173D-4F13-4818-A25C-C8CBCCCFDCE8}" type="presParOf" srcId="{3581F407-19BC-4E21-AB05-E68B955D7909}" destId="{D6F74C30-9868-49C0-93BA-02B0B0E66E71}" srcOrd="0" destOrd="0" presId="urn:microsoft.com/office/officeart/2005/8/layout/equation1"/>
    <dgm:cxn modelId="{D83E7EEF-5A2F-4870-881B-43F9B3542C4B}" type="presParOf" srcId="{3581F407-19BC-4E21-AB05-E68B955D7909}" destId="{FC3149F2-D0D3-45F4-8C77-26FD0D5E63F5}" srcOrd="1" destOrd="0" presId="urn:microsoft.com/office/officeart/2005/8/layout/equation1"/>
    <dgm:cxn modelId="{18B5E467-C3E3-4C49-8649-D855B367534F}" type="presParOf" srcId="{3581F407-19BC-4E21-AB05-E68B955D7909}" destId="{109FA56E-DB7B-4C02-AC92-2B40115D425D}" srcOrd="2" destOrd="0" presId="urn:microsoft.com/office/officeart/2005/8/layout/equation1"/>
    <dgm:cxn modelId="{01FA553E-CDE7-4B64-9691-E6DFE5260A88}" type="presParOf" srcId="{3581F407-19BC-4E21-AB05-E68B955D7909}" destId="{07D7D3B8-43CD-49C0-8104-240E562B77CD}" srcOrd="3" destOrd="0" presId="urn:microsoft.com/office/officeart/2005/8/layout/equation1"/>
    <dgm:cxn modelId="{AE4E5A9B-B970-427D-866C-6914BCB98F36}" type="presParOf" srcId="{3581F407-19BC-4E21-AB05-E68B955D7909}" destId="{C8F71B9D-BF2F-4407-909B-D41D0A16BE9B}" srcOrd="4" destOrd="0" presId="urn:microsoft.com/office/officeart/2005/8/layout/equation1"/>
    <dgm:cxn modelId="{49313470-1E9B-4E4D-BBD7-25501068F0A7}" type="presParOf" srcId="{3581F407-19BC-4E21-AB05-E68B955D7909}" destId="{059305AC-1E8E-4909-8455-6C78469CBBEF}" srcOrd="5" destOrd="0" presId="urn:microsoft.com/office/officeart/2005/8/layout/equation1"/>
    <dgm:cxn modelId="{ED5A0AB7-14D4-4E6F-8508-2D7397B91791}" type="presParOf" srcId="{3581F407-19BC-4E21-AB05-E68B955D7909}" destId="{D60A2E86-84A3-424B-A881-6099B4E79180}" srcOrd="6" destOrd="0" presId="urn:microsoft.com/office/officeart/2005/8/layout/equation1"/>
    <dgm:cxn modelId="{CD9133B5-CFF8-48C5-918E-FA31200D1042}" type="presParOf" srcId="{3581F407-19BC-4E21-AB05-E68B955D7909}" destId="{F9D4025D-170E-4544-B121-B9D8BC47D25E}" srcOrd="7" destOrd="0" presId="urn:microsoft.com/office/officeart/2005/8/layout/equation1"/>
    <dgm:cxn modelId="{3F5E707F-F6C2-4AB6-A726-4C09BB20FCF3}" type="presParOf" srcId="{3581F407-19BC-4E21-AB05-E68B955D7909}" destId="{19B66DA6-C533-4A32-90C9-EDFECE46B023}" srcOrd="8" destOrd="0" presId="urn:microsoft.com/office/officeart/2005/8/layout/equatio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F6CE91-CBF8-4544-A87D-DB55D973B14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45090FFB-B1E5-42B3-BDCC-E36EEDFF7C7D}">
      <dgm:prSet phldrT="[Texto]" custT="1"/>
      <dgm:spPr>
        <a:solidFill>
          <a:srgbClr val="575756"/>
        </a:solidFill>
      </dgm:spPr>
      <dgm:t>
        <a:bodyPr/>
        <a:lstStyle/>
        <a:p>
          <a:r>
            <a:rPr lang="es-ES" sz="2000" dirty="0" smtClean="0">
              <a:latin typeface="+mn-lt"/>
              <a:ea typeface="Roboto Condensed Light" pitchFamily="2" charset="0"/>
              <a:cs typeface="Roboto Condensed Light" pitchFamily="2" charset="0"/>
            </a:rPr>
            <a:t>7 CRITERIOS </a:t>
          </a:r>
        </a:p>
        <a:p>
          <a:r>
            <a:rPr lang="es-ES" sz="2000" b="1" dirty="0" smtClean="0">
              <a:latin typeface="+mn-lt"/>
              <a:ea typeface="Roboto Condensed Light" pitchFamily="2" charset="0"/>
              <a:cs typeface="Roboto Condensed Light" pitchFamily="2" charset="0"/>
            </a:rPr>
            <a:t>INFORMACIÓN</a:t>
          </a:r>
        </a:p>
        <a:p>
          <a:r>
            <a:rPr lang="es-ES" sz="2000" b="1" dirty="0" smtClean="0">
              <a:latin typeface="+mn-lt"/>
              <a:ea typeface="Roboto Condensed Light" pitchFamily="2" charset="0"/>
              <a:cs typeface="Roboto Condensed Light" pitchFamily="2" charset="0"/>
            </a:rPr>
            <a:t>(ICIO)</a:t>
          </a:r>
          <a:endParaRPr lang="es-ES" sz="2000" b="1" dirty="0">
            <a:latin typeface="+mn-lt"/>
            <a:ea typeface="Roboto Condensed Light" pitchFamily="2" charset="0"/>
            <a:cs typeface="Roboto Condensed Light" pitchFamily="2" charset="0"/>
          </a:endParaRPr>
        </a:p>
      </dgm:t>
    </dgm:pt>
    <dgm:pt modelId="{3FA6DF96-5020-4B66-8259-2A02E6820660}" type="parTrans" cxnId="{2E95D0A1-3043-4F92-892B-6D483711D0A3}">
      <dgm:prSet/>
      <dgm:spPr/>
      <dgm:t>
        <a:bodyPr/>
        <a:lstStyle/>
        <a:p>
          <a:endParaRPr lang="es-ES"/>
        </a:p>
      </dgm:t>
    </dgm:pt>
    <dgm:pt modelId="{92FC1A77-639F-4795-8D43-96C2F7ECD808}" type="sibTrans" cxnId="{2E95D0A1-3043-4F92-892B-6D483711D0A3}">
      <dgm:prSet/>
      <dgm:spPr/>
      <dgm:t>
        <a:bodyPr/>
        <a:lstStyle/>
        <a:p>
          <a:endParaRPr lang="es-ES"/>
        </a:p>
      </dgm:t>
    </dgm:pt>
    <dgm:pt modelId="{92B464AE-B2C5-4463-A7AD-780FBFAC49F8}">
      <dgm:prSet phldrT="[Texto]" custT="1"/>
      <dgm:spPr>
        <a:ln>
          <a:solidFill>
            <a:srgbClr val="DBA817"/>
          </a:solidFill>
        </a:ln>
      </dgm:spPr>
      <dgm:t>
        <a:bodyPr/>
        <a:lstStyle/>
        <a:p>
          <a:pPr algn="ctr"/>
          <a:r>
            <a:rPr lang="es-ES" sz="2000" b="1" dirty="0" smtClean="0">
              <a:latin typeface="+mn-lt"/>
              <a:ea typeface="Roboto Condensed Light" pitchFamily="2" charset="0"/>
              <a:cs typeface="Roboto Condensed Light" pitchFamily="2" charset="0"/>
            </a:rPr>
            <a:t>Publicación</a:t>
          </a:r>
        </a:p>
        <a:p>
          <a:pPr algn="l"/>
          <a:r>
            <a:rPr lang="es-ES" sz="1400" dirty="0" smtClean="0">
              <a:latin typeface="+mn-lt"/>
              <a:ea typeface="Roboto Condensed Light" pitchFamily="2" charset="0"/>
              <a:cs typeface="Roboto Condensed Light" pitchFamily="2" charset="0"/>
            </a:rPr>
            <a:t>- Contenido</a:t>
          </a:r>
        </a:p>
        <a:p>
          <a:pPr algn="l"/>
          <a:r>
            <a:rPr lang="es-ES" sz="1400" dirty="0" smtClean="0">
              <a:latin typeface="+mn-lt"/>
              <a:ea typeface="Roboto Condensed Light" pitchFamily="2" charset="0"/>
              <a:cs typeface="Roboto Condensed Light" pitchFamily="2" charset="0"/>
            </a:rPr>
            <a:t>- Forma de publicación </a:t>
          </a:r>
        </a:p>
        <a:p>
          <a:pPr algn="l"/>
          <a:r>
            <a:rPr lang="es-ES" sz="1400" dirty="0" smtClean="0">
              <a:latin typeface="+mn-lt"/>
              <a:ea typeface="Roboto Condensed Light" pitchFamily="2" charset="0"/>
              <a:cs typeface="Roboto Condensed Light" pitchFamily="2" charset="0"/>
            </a:rPr>
            <a:t>- Actualización</a:t>
          </a:r>
          <a:endParaRPr lang="es-ES" sz="1400" dirty="0">
            <a:latin typeface="+mn-lt"/>
            <a:ea typeface="Roboto Condensed Light" pitchFamily="2" charset="0"/>
            <a:cs typeface="Roboto Condensed Light" pitchFamily="2" charset="0"/>
          </a:endParaRPr>
        </a:p>
      </dgm:t>
    </dgm:pt>
    <dgm:pt modelId="{C2450776-EBF9-4F63-9F35-CC59C1FF49A6}" type="parTrans" cxnId="{5163C04E-6AC8-4BDA-8C46-D4E0D50F2CA4}">
      <dgm:prSet/>
      <dgm:spPr>
        <a:ln>
          <a:solidFill>
            <a:srgbClr val="DBA817"/>
          </a:solidFill>
        </a:ln>
      </dgm:spPr>
      <dgm:t>
        <a:bodyPr/>
        <a:lstStyle/>
        <a:p>
          <a:endParaRPr lang="es-ES"/>
        </a:p>
      </dgm:t>
    </dgm:pt>
    <dgm:pt modelId="{C67571B3-01F7-4CFB-BDE8-592AD723C821}" type="sibTrans" cxnId="{5163C04E-6AC8-4BDA-8C46-D4E0D50F2CA4}">
      <dgm:prSet/>
      <dgm:spPr/>
      <dgm:t>
        <a:bodyPr/>
        <a:lstStyle/>
        <a:p>
          <a:endParaRPr lang="es-ES"/>
        </a:p>
      </dgm:t>
    </dgm:pt>
    <dgm:pt modelId="{E0BEBF41-7B2C-420C-878C-10F036EF44BA}">
      <dgm:prSet phldrT="[Texto]" custT="1"/>
      <dgm:spPr>
        <a:ln>
          <a:solidFill>
            <a:srgbClr val="DBA817"/>
          </a:solidFill>
        </a:ln>
      </dgm:spPr>
      <dgm:t>
        <a:bodyPr anchor="t"/>
        <a:lstStyle/>
        <a:p>
          <a:pPr algn="ctr"/>
          <a:r>
            <a:rPr lang="es-ES" sz="2000" b="1" dirty="0" smtClean="0">
              <a:latin typeface="+mn-lt"/>
              <a:ea typeface="Roboto Condensed Light" pitchFamily="2" charset="0"/>
              <a:cs typeface="Roboto Condensed Light" pitchFamily="2" charset="0"/>
            </a:rPr>
            <a:t>Atributos</a:t>
          </a:r>
        </a:p>
        <a:p>
          <a:pPr algn="l"/>
          <a:r>
            <a:rPr lang="es-ES" sz="1400" dirty="0" smtClean="0">
              <a:latin typeface="+mn-lt"/>
              <a:ea typeface="Roboto Condensed Light" pitchFamily="2" charset="0"/>
              <a:cs typeface="Roboto Condensed Light" pitchFamily="2" charset="0"/>
            </a:rPr>
            <a:t>-Accesibilidad/nº </a:t>
          </a:r>
          <a:r>
            <a:rPr lang="es-ES" sz="1400" dirty="0" err="1" smtClean="0">
              <a:latin typeface="+mn-lt"/>
              <a:ea typeface="Roboto Condensed Light" pitchFamily="2" charset="0"/>
              <a:cs typeface="Roboto Condensed Light" pitchFamily="2" charset="0"/>
            </a:rPr>
            <a:t>clicks</a:t>
          </a:r>
          <a:endParaRPr lang="es-ES" sz="1400" dirty="0" smtClean="0">
            <a:latin typeface="+mn-lt"/>
            <a:ea typeface="Roboto Condensed Light" pitchFamily="2" charset="0"/>
            <a:cs typeface="Roboto Condensed Light" pitchFamily="2" charset="0"/>
          </a:endParaRPr>
        </a:p>
        <a:p>
          <a:pPr algn="l"/>
          <a:r>
            <a:rPr lang="es-ES" sz="1400" dirty="0" smtClean="0">
              <a:latin typeface="+mn-lt"/>
              <a:ea typeface="Roboto Condensed Light" pitchFamily="2" charset="0"/>
              <a:cs typeface="Roboto Condensed Light" pitchFamily="2" charset="0"/>
            </a:rPr>
            <a:t>- Claridad/comprensible</a:t>
          </a:r>
        </a:p>
        <a:p>
          <a:pPr algn="l"/>
          <a:r>
            <a:rPr lang="es-ES" sz="1400" dirty="0" smtClean="0">
              <a:latin typeface="+mn-lt"/>
              <a:ea typeface="Roboto Condensed Light" pitchFamily="2" charset="0"/>
              <a:cs typeface="Roboto Condensed Light" pitchFamily="2" charset="0"/>
            </a:rPr>
            <a:t>- Estructura/ordenada</a:t>
          </a:r>
        </a:p>
        <a:p>
          <a:pPr algn="l"/>
          <a:r>
            <a:rPr lang="es-ES" sz="1400" dirty="0" smtClean="0">
              <a:latin typeface="+mn-lt"/>
              <a:ea typeface="Roboto Condensed Light" pitchFamily="2" charset="0"/>
              <a:cs typeface="Roboto Condensed Light" pitchFamily="2" charset="0"/>
            </a:rPr>
            <a:t>-Reutilización</a:t>
          </a:r>
        </a:p>
        <a:p>
          <a:pPr algn="ctr"/>
          <a:r>
            <a:rPr lang="es-ES" sz="800" dirty="0" smtClean="0">
              <a:latin typeface="+mn-lt"/>
            </a:rPr>
            <a:t> </a:t>
          </a:r>
        </a:p>
        <a:p>
          <a:pPr algn="ctr"/>
          <a:endParaRPr lang="es-ES" sz="800" dirty="0"/>
        </a:p>
      </dgm:t>
    </dgm:pt>
    <dgm:pt modelId="{4A132B9E-C974-41C7-8894-77E8842B633D}" type="parTrans" cxnId="{EBF1AB3D-C27B-40C1-A344-64FC0A1229F0}">
      <dgm:prSet/>
      <dgm:spPr>
        <a:ln>
          <a:solidFill>
            <a:srgbClr val="DBA817"/>
          </a:solidFill>
        </a:ln>
      </dgm:spPr>
      <dgm:t>
        <a:bodyPr/>
        <a:lstStyle/>
        <a:p>
          <a:endParaRPr lang="es-ES"/>
        </a:p>
      </dgm:t>
    </dgm:pt>
    <dgm:pt modelId="{F1D298C7-948B-493B-BA8B-60A4736615FE}" type="sibTrans" cxnId="{EBF1AB3D-C27B-40C1-A344-64FC0A1229F0}">
      <dgm:prSet/>
      <dgm:spPr/>
      <dgm:t>
        <a:bodyPr/>
        <a:lstStyle/>
        <a:p>
          <a:endParaRPr lang="es-ES"/>
        </a:p>
      </dgm:t>
    </dgm:pt>
    <dgm:pt modelId="{37551D79-8FC3-490B-8A7E-DD7FE2D0C72B}">
      <dgm:prSet phldrT="[Texto]" custT="1"/>
      <dgm:spPr>
        <a:solidFill>
          <a:srgbClr val="DBA817"/>
        </a:solidFill>
      </dgm:spPr>
      <dgm:t>
        <a:bodyPr/>
        <a:lstStyle/>
        <a:p>
          <a:r>
            <a:rPr lang="es-ES" sz="2000" dirty="0" smtClean="0">
              <a:latin typeface="+mn-lt"/>
              <a:ea typeface="Roboto Condensed Light" pitchFamily="2" charset="0"/>
              <a:cs typeface="Roboto Condensed Light" pitchFamily="2" charset="0"/>
            </a:rPr>
            <a:t>3 CRITERIOS </a:t>
          </a:r>
        </a:p>
        <a:p>
          <a:r>
            <a:rPr lang="es-ES" sz="2000" b="1" dirty="0" smtClean="0">
              <a:latin typeface="+mn-lt"/>
              <a:ea typeface="Roboto Condensed Light" pitchFamily="2" charset="0"/>
              <a:cs typeface="Roboto Condensed Light" pitchFamily="2" charset="0"/>
            </a:rPr>
            <a:t>SOPORTE WEB</a:t>
          </a:r>
        </a:p>
        <a:p>
          <a:r>
            <a:rPr lang="es-ES" sz="2000" b="1" dirty="0" smtClean="0">
              <a:latin typeface="+mn-lt"/>
              <a:ea typeface="Roboto Condensed Light" pitchFamily="2" charset="0"/>
              <a:cs typeface="Roboto Condensed Light" pitchFamily="2" charset="0"/>
            </a:rPr>
            <a:t>(ICS)</a:t>
          </a:r>
          <a:endParaRPr lang="es-ES" sz="2000" b="1" dirty="0">
            <a:latin typeface="+mn-lt"/>
            <a:ea typeface="Roboto Condensed Light" pitchFamily="2" charset="0"/>
            <a:cs typeface="Roboto Condensed Light" pitchFamily="2" charset="0"/>
          </a:endParaRPr>
        </a:p>
      </dgm:t>
    </dgm:pt>
    <dgm:pt modelId="{2FEDA8D1-6151-44E9-BA8A-F47F514FEB2E}" type="parTrans" cxnId="{BE18860E-9EF9-4634-8E4B-1A43C0819CC0}">
      <dgm:prSet/>
      <dgm:spPr/>
      <dgm:t>
        <a:bodyPr/>
        <a:lstStyle/>
        <a:p>
          <a:endParaRPr lang="es-ES"/>
        </a:p>
      </dgm:t>
    </dgm:pt>
    <dgm:pt modelId="{5327EC05-3A89-4918-987A-034F030E5372}" type="sibTrans" cxnId="{BE18860E-9EF9-4634-8E4B-1A43C0819CC0}">
      <dgm:prSet/>
      <dgm:spPr/>
      <dgm:t>
        <a:bodyPr/>
        <a:lstStyle/>
        <a:p>
          <a:endParaRPr lang="es-ES"/>
        </a:p>
      </dgm:t>
    </dgm:pt>
    <dgm:pt modelId="{C2E9EAFA-F00B-4C59-9EED-29DCF0880474}">
      <dgm:prSet phldrT="[Texto]" custT="1"/>
      <dgm:spPr>
        <a:ln>
          <a:solidFill>
            <a:srgbClr val="575756"/>
          </a:solidFill>
        </a:ln>
      </dgm:spPr>
      <dgm:t>
        <a:bodyPr anchor="t"/>
        <a:lstStyle/>
        <a:p>
          <a:pPr algn="l">
            <a:lnSpc>
              <a:spcPct val="100000"/>
            </a:lnSpc>
          </a:pPr>
          <a:r>
            <a:rPr lang="es-ES" sz="1300" dirty="0" smtClean="0"/>
            <a:t>- </a:t>
          </a:r>
          <a:r>
            <a:rPr lang="es-ES" sz="1400" dirty="0" smtClean="0">
              <a:latin typeface="+mn-lt"/>
              <a:ea typeface="Roboto Condensed Light" pitchFamily="2" charset="0"/>
              <a:cs typeface="Roboto Condensed Light" pitchFamily="2" charset="0"/>
            </a:rPr>
            <a:t>Lugar de publicación</a:t>
          </a:r>
        </a:p>
        <a:p>
          <a:pPr algn="l">
            <a:lnSpc>
              <a:spcPct val="100000"/>
            </a:lnSpc>
          </a:pPr>
          <a:r>
            <a:rPr lang="es-ES" sz="1400" dirty="0" smtClean="0">
              <a:latin typeface="+mn-lt"/>
              <a:ea typeface="Roboto Condensed Light" pitchFamily="2" charset="0"/>
              <a:cs typeface="Roboto Condensed Light" pitchFamily="2" charset="0"/>
            </a:rPr>
            <a:t>- Accesibilidad</a:t>
          </a:r>
        </a:p>
        <a:p>
          <a:pPr algn="l">
            <a:lnSpc>
              <a:spcPct val="100000"/>
            </a:lnSpc>
          </a:pPr>
          <a:r>
            <a:rPr lang="es-ES" sz="1400" dirty="0" smtClean="0">
              <a:latin typeface="+mn-lt"/>
              <a:ea typeface="Roboto Condensed Light" pitchFamily="2" charset="0"/>
              <a:cs typeface="Roboto Condensed Light" pitchFamily="2" charset="0"/>
            </a:rPr>
            <a:t>-Estructura según la ley</a:t>
          </a:r>
        </a:p>
        <a:p>
          <a:pPr algn="ctr">
            <a:lnSpc>
              <a:spcPct val="90000"/>
            </a:lnSpc>
          </a:pPr>
          <a:endParaRPr lang="es-ES" sz="1300" dirty="0"/>
        </a:p>
      </dgm:t>
    </dgm:pt>
    <dgm:pt modelId="{A43F7221-F8C1-4DFD-905F-4DB78AD36152}" type="parTrans" cxnId="{4CD5EBA0-30C6-4B54-958A-4759049A65EF}">
      <dgm:prSet/>
      <dgm:spPr>
        <a:ln>
          <a:solidFill>
            <a:srgbClr val="575756"/>
          </a:solidFill>
        </a:ln>
      </dgm:spPr>
      <dgm:t>
        <a:bodyPr/>
        <a:lstStyle/>
        <a:p>
          <a:endParaRPr lang="es-ES"/>
        </a:p>
      </dgm:t>
    </dgm:pt>
    <dgm:pt modelId="{63E7909C-C6F7-4F05-824F-CAB376324475}" type="sibTrans" cxnId="{4CD5EBA0-30C6-4B54-958A-4759049A65EF}">
      <dgm:prSet/>
      <dgm:spPr/>
      <dgm:t>
        <a:bodyPr/>
        <a:lstStyle/>
        <a:p>
          <a:endParaRPr lang="es-ES"/>
        </a:p>
      </dgm:t>
    </dgm:pt>
    <dgm:pt modelId="{D9C8CC67-F3C6-45CF-89F9-EA8FB132DCB4}" type="pres">
      <dgm:prSet presAssocID="{2BF6CE91-CBF8-4544-A87D-DB55D973B143}" presName="diagram" presStyleCnt="0">
        <dgm:presLayoutVars>
          <dgm:chPref val="1"/>
          <dgm:dir/>
          <dgm:animOne val="branch"/>
          <dgm:animLvl val="lvl"/>
          <dgm:resizeHandles/>
        </dgm:presLayoutVars>
      </dgm:prSet>
      <dgm:spPr/>
      <dgm:t>
        <a:bodyPr/>
        <a:lstStyle/>
        <a:p>
          <a:endParaRPr lang="es-ES"/>
        </a:p>
      </dgm:t>
    </dgm:pt>
    <dgm:pt modelId="{B72BEB9B-54EA-4D4B-92D5-DCFB500EAF18}" type="pres">
      <dgm:prSet presAssocID="{45090FFB-B1E5-42B3-BDCC-E36EEDFF7C7D}" presName="root" presStyleCnt="0"/>
      <dgm:spPr/>
    </dgm:pt>
    <dgm:pt modelId="{E5608552-5BC0-4D3B-BE7E-0E8923FC9516}" type="pres">
      <dgm:prSet presAssocID="{45090FFB-B1E5-42B3-BDCC-E36EEDFF7C7D}" presName="rootComposite" presStyleCnt="0"/>
      <dgm:spPr/>
    </dgm:pt>
    <dgm:pt modelId="{15D6CFE7-9915-42B1-8A69-B9525B7CCB47}" type="pres">
      <dgm:prSet presAssocID="{45090FFB-B1E5-42B3-BDCC-E36EEDFF7C7D}" presName="rootText" presStyleLbl="node1" presStyleIdx="0" presStyleCnt="2" custScaleX="114585" custLinFactNeighborX="-950" custLinFactNeighborY="-195"/>
      <dgm:spPr/>
      <dgm:t>
        <a:bodyPr/>
        <a:lstStyle/>
        <a:p>
          <a:endParaRPr lang="es-ES"/>
        </a:p>
      </dgm:t>
    </dgm:pt>
    <dgm:pt modelId="{9936F49F-025A-4762-83F8-F537B8C707C2}" type="pres">
      <dgm:prSet presAssocID="{45090FFB-B1E5-42B3-BDCC-E36EEDFF7C7D}" presName="rootConnector" presStyleLbl="node1" presStyleIdx="0" presStyleCnt="2"/>
      <dgm:spPr/>
      <dgm:t>
        <a:bodyPr/>
        <a:lstStyle/>
        <a:p>
          <a:endParaRPr lang="es-ES"/>
        </a:p>
      </dgm:t>
    </dgm:pt>
    <dgm:pt modelId="{CF7620B5-F9A1-4EA6-9EDC-BB672937B0C4}" type="pres">
      <dgm:prSet presAssocID="{45090FFB-B1E5-42B3-BDCC-E36EEDFF7C7D}" presName="childShape" presStyleCnt="0"/>
      <dgm:spPr/>
    </dgm:pt>
    <dgm:pt modelId="{1DE1ECBE-5AA3-4FBD-824F-443FB3F34E4E}" type="pres">
      <dgm:prSet presAssocID="{C2450776-EBF9-4F63-9F35-CC59C1FF49A6}" presName="Name13" presStyleLbl="parChTrans1D2" presStyleIdx="0" presStyleCnt="3"/>
      <dgm:spPr/>
      <dgm:t>
        <a:bodyPr/>
        <a:lstStyle/>
        <a:p>
          <a:endParaRPr lang="es-ES"/>
        </a:p>
      </dgm:t>
    </dgm:pt>
    <dgm:pt modelId="{C1C71120-6E21-45BC-8403-A66A429C3162}" type="pres">
      <dgm:prSet presAssocID="{92B464AE-B2C5-4463-A7AD-780FBFAC49F8}" presName="childText" presStyleLbl="bgAcc1" presStyleIdx="0" presStyleCnt="3" custScaleX="143951" custScaleY="103815" custLinFactNeighborX="4867" custLinFactNeighborY="1890">
        <dgm:presLayoutVars>
          <dgm:bulletEnabled val="1"/>
        </dgm:presLayoutVars>
      </dgm:prSet>
      <dgm:spPr/>
      <dgm:t>
        <a:bodyPr/>
        <a:lstStyle/>
        <a:p>
          <a:endParaRPr lang="es-ES"/>
        </a:p>
      </dgm:t>
    </dgm:pt>
    <dgm:pt modelId="{9F83E4DE-0D42-473A-A73C-DB4C7F94BB71}" type="pres">
      <dgm:prSet presAssocID="{4A132B9E-C974-41C7-8894-77E8842B633D}" presName="Name13" presStyleLbl="parChTrans1D2" presStyleIdx="1" presStyleCnt="3"/>
      <dgm:spPr/>
      <dgm:t>
        <a:bodyPr/>
        <a:lstStyle/>
        <a:p>
          <a:endParaRPr lang="es-ES"/>
        </a:p>
      </dgm:t>
    </dgm:pt>
    <dgm:pt modelId="{9A8FCB43-E98B-4ABB-B4B8-677B0E93F0A7}" type="pres">
      <dgm:prSet presAssocID="{E0BEBF41-7B2C-420C-878C-10F036EF44BA}" presName="childText" presStyleLbl="bgAcc1" presStyleIdx="1" presStyleCnt="3" custScaleX="150009" custScaleY="137362" custLinFactNeighborX="5925" custLinFactNeighborY="-6577">
        <dgm:presLayoutVars>
          <dgm:bulletEnabled val="1"/>
        </dgm:presLayoutVars>
      </dgm:prSet>
      <dgm:spPr/>
      <dgm:t>
        <a:bodyPr/>
        <a:lstStyle/>
        <a:p>
          <a:endParaRPr lang="es-ES"/>
        </a:p>
      </dgm:t>
    </dgm:pt>
    <dgm:pt modelId="{9D696BD8-FBE6-4314-A9F4-A3906B794157}" type="pres">
      <dgm:prSet presAssocID="{37551D79-8FC3-490B-8A7E-DD7FE2D0C72B}" presName="root" presStyleCnt="0"/>
      <dgm:spPr/>
    </dgm:pt>
    <dgm:pt modelId="{FC817B9D-D82B-4B7E-BD18-1711F1DB480A}" type="pres">
      <dgm:prSet presAssocID="{37551D79-8FC3-490B-8A7E-DD7FE2D0C72B}" presName="rootComposite" presStyleCnt="0"/>
      <dgm:spPr/>
    </dgm:pt>
    <dgm:pt modelId="{55BA0DD0-00AC-4DFA-AA78-EC2D62A05899}" type="pres">
      <dgm:prSet presAssocID="{37551D79-8FC3-490B-8A7E-DD7FE2D0C72B}" presName="rootText" presStyleLbl="node1" presStyleIdx="1" presStyleCnt="2" custScaleX="121562" custLinFactNeighborX="32764" custLinFactNeighborY="-125"/>
      <dgm:spPr/>
      <dgm:t>
        <a:bodyPr/>
        <a:lstStyle/>
        <a:p>
          <a:endParaRPr lang="es-ES"/>
        </a:p>
      </dgm:t>
    </dgm:pt>
    <dgm:pt modelId="{D52286BD-1A63-485F-B01E-1C5CCBDB2728}" type="pres">
      <dgm:prSet presAssocID="{37551D79-8FC3-490B-8A7E-DD7FE2D0C72B}" presName="rootConnector" presStyleLbl="node1" presStyleIdx="1" presStyleCnt="2"/>
      <dgm:spPr/>
      <dgm:t>
        <a:bodyPr/>
        <a:lstStyle/>
        <a:p>
          <a:endParaRPr lang="es-ES"/>
        </a:p>
      </dgm:t>
    </dgm:pt>
    <dgm:pt modelId="{44025933-1435-4E4D-B0CA-962F13CB06BD}" type="pres">
      <dgm:prSet presAssocID="{37551D79-8FC3-490B-8A7E-DD7FE2D0C72B}" presName="childShape" presStyleCnt="0"/>
      <dgm:spPr/>
    </dgm:pt>
    <dgm:pt modelId="{BEC12F26-08C5-4009-97B3-359F472BCEE1}" type="pres">
      <dgm:prSet presAssocID="{A43F7221-F8C1-4DFD-905F-4DB78AD36152}" presName="Name13" presStyleLbl="parChTrans1D2" presStyleIdx="2" presStyleCnt="3"/>
      <dgm:spPr/>
      <dgm:t>
        <a:bodyPr/>
        <a:lstStyle/>
        <a:p>
          <a:endParaRPr lang="es-ES"/>
        </a:p>
      </dgm:t>
    </dgm:pt>
    <dgm:pt modelId="{204C0CC8-D93B-4CBA-91D2-39BDE0B08031}" type="pres">
      <dgm:prSet presAssocID="{C2E9EAFA-F00B-4C59-9EED-29DCF0880474}" presName="childText" presStyleLbl="bgAcc1" presStyleIdx="2" presStyleCnt="3" custScaleX="136850" custScaleY="83842" custLinFactNeighborX="20248" custLinFactNeighborY="-381">
        <dgm:presLayoutVars>
          <dgm:bulletEnabled val="1"/>
        </dgm:presLayoutVars>
      </dgm:prSet>
      <dgm:spPr/>
      <dgm:t>
        <a:bodyPr/>
        <a:lstStyle/>
        <a:p>
          <a:endParaRPr lang="es-ES"/>
        </a:p>
      </dgm:t>
    </dgm:pt>
  </dgm:ptLst>
  <dgm:cxnLst>
    <dgm:cxn modelId="{280815EC-2268-4214-8031-AC8344826CD4}" type="presOf" srcId="{45090FFB-B1E5-42B3-BDCC-E36EEDFF7C7D}" destId="{9936F49F-025A-4762-83F8-F537B8C707C2}" srcOrd="1" destOrd="0" presId="urn:microsoft.com/office/officeart/2005/8/layout/hierarchy3"/>
    <dgm:cxn modelId="{2E95D0A1-3043-4F92-892B-6D483711D0A3}" srcId="{2BF6CE91-CBF8-4544-A87D-DB55D973B143}" destId="{45090FFB-B1E5-42B3-BDCC-E36EEDFF7C7D}" srcOrd="0" destOrd="0" parTransId="{3FA6DF96-5020-4B66-8259-2A02E6820660}" sibTransId="{92FC1A77-639F-4795-8D43-96C2F7ECD808}"/>
    <dgm:cxn modelId="{ECA45E80-E505-43E8-A9CF-134958D1BF49}" type="presOf" srcId="{C2450776-EBF9-4F63-9F35-CC59C1FF49A6}" destId="{1DE1ECBE-5AA3-4FBD-824F-443FB3F34E4E}" srcOrd="0" destOrd="0" presId="urn:microsoft.com/office/officeart/2005/8/layout/hierarchy3"/>
    <dgm:cxn modelId="{03A2D696-3448-44F0-B22C-C8B9E7E169E5}" type="presOf" srcId="{45090FFB-B1E5-42B3-BDCC-E36EEDFF7C7D}" destId="{15D6CFE7-9915-42B1-8A69-B9525B7CCB47}" srcOrd="0" destOrd="0" presId="urn:microsoft.com/office/officeart/2005/8/layout/hierarchy3"/>
    <dgm:cxn modelId="{0B5F98AA-AD33-487C-934B-A9B3168BB519}" type="presOf" srcId="{C2E9EAFA-F00B-4C59-9EED-29DCF0880474}" destId="{204C0CC8-D93B-4CBA-91D2-39BDE0B08031}" srcOrd="0" destOrd="0" presId="urn:microsoft.com/office/officeart/2005/8/layout/hierarchy3"/>
    <dgm:cxn modelId="{51D24CF1-2445-4C18-B175-E95C21951434}" type="presOf" srcId="{E0BEBF41-7B2C-420C-878C-10F036EF44BA}" destId="{9A8FCB43-E98B-4ABB-B4B8-677B0E93F0A7}" srcOrd="0" destOrd="0" presId="urn:microsoft.com/office/officeart/2005/8/layout/hierarchy3"/>
    <dgm:cxn modelId="{8FDB70A5-5DC1-4536-9F26-8B909FDA3EE3}" type="presOf" srcId="{2BF6CE91-CBF8-4544-A87D-DB55D973B143}" destId="{D9C8CC67-F3C6-45CF-89F9-EA8FB132DCB4}" srcOrd="0" destOrd="0" presId="urn:microsoft.com/office/officeart/2005/8/layout/hierarchy3"/>
    <dgm:cxn modelId="{4CD5EBA0-30C6-4B54-958A-4759049A65EF}" srcId="{37551D79-8FC3-490B-8A7E-DD7FE2D0C72B}" destId="{C2E9EAFA-F00B-4C59-9EED-29DCF0880474}" srcOrd="0" destOrd="0" parTransId="{A43F7221-F8C1-4DFD-905F-4DB78AD36152}" sibTransId="{63E7909C-C6F7-4F05-824F-CAB376324475}"/>
    <dgm:cxn modelId="{D2B4BA03-91EE-415C-8DAF-3520FDD02FB9}" type="presOf" srcId="{92B464AE-B2C5-4463-A7AD-780FBFAC49F8}" destId="{C1C71120-6E21-45BC-8403-A66A429C3162}" srcOrd="0" destOrd="0" presId="urn:microsoft.com/office/officeart/2005/8/layout/hierarchy3"/>
    <dgm:cxn modelId="{A190F618-489A-4692-B5AD-A2AD0C44B0EF}" type="presOf" srcId="{37551D79-8FC3-490B-8A7E-DD7FE2D0C72B}" destId="{D52286BD-1A63-485F-B01E-1C5CCBDB2728}" srcOrd="1" destOrd="0" presId="urn:microsoft.com/office/officeart/2005/8/layout/hierarchy3"/>
    <dgm:cxn modelId="{EBF1AB3D-C27B-40C1-A344-64FC0A1229F0}" srcId="{45090FFB-B1E5-42B3-BDCC-E36EEDFF7C7D}" destId="{E0BEBF41-7B2C-420C-878C-10F036EF44BA}" srcOrd="1" destOrd="0" parTransId="{4A132B9E-C974-41C7-8894-77E8842B633D}" sibTransId="{F1D298C7-948B-493B-BA8B-60A4736615FE}"/>
    <dgm:cxn modelId="{5316FBB6-4216-4731-AA54-DF52A124F993}" type="presOf" srcId="{A43F7221-F8C1-4DFD-905F-4DB78AD36152}" destId="{BEC12F26-08C5-4009-97B3-359F472BCEE1}" srcOrd="0" destOrd="0" presId="urn:microsoft.com/office/officeart/2005/8/layout/hierarchy3"/>
    <dgm:cxn modelId="{BE18860E-9EF9-4634-8E4B-1A43C0819CC0}" srcId="{2BF6CE91-CBF8-4544-A87D-DB55D973B143}" destId="{37551D79-8FC3-490B-8A7E-DD7FE2D0C72B}" srcOrd="1" destOrd="0" parTransId="{2FEDA8D1-6151-44E9-BA8A-F47F514FEB2E}" sibTransId="{5327EC05-3A89-4918-987A-034F030E5372}"/>
    <dgm:cxn modelId="{5163C04E-6AC8-4BDA-8C46-D4E0D50F2CA4}" srcId="{45090FFB-B1E5-42B3-BDCC-E36EEDFF7C7D}" destId="{92B464AE-B2C5-4463-A7AD-780FBFAC49F8}" srcOrd="0" destOrd="0" parTransId="{C2450776-EBF9-4F63-9F35-CC59C1FF49A6}" sibTransId="{C67571B3-01F7-4CFB-BDE8-592AD723C821}"/>
    <dgm:cxn modelId="{965EAAE8-5F0E-40C1-9B78-6D96E13DE5B5}" type="presOf" srcId="{37551D79-8FC3-490B-8A7E-DD7FE2D0C72B}" destId="{55BA0DD0-00AC-4DFA-AA78-EC2D62A05899}" srcOrd="0" destOrd="0" presId="urn:microsoft.com/office/officeart/2005/8/layout/hierarchy3"/>
    <dgm:cxn modelId="{81BE1391-66DD-4BEA-BA58-D6680F882923}" type="presOf" srcId="{4A132B9E-C974-41C7-8894-77E8842B633D}" destId="{9F83E4DE-0D42-473A-A73C-DB4C7F94BB71}" srcOrd="0" destOrd="0" presId="urn:microsoft.com/office/officeart/2005/8/layout/hierarchy3"/>
    <dgm:cxn modelId="{689B6AD3-FD82-4DA4-844D-3AD2F934F66F}" type="presParOf" srcId="{D9C8CC67-F3C6-45CF-89F9-EA8FB132DCB4}" destId="{B72BEB9B-54EA-4D4B-92D5-DCFB500EAF18}" srcOrd="0" destOrd="0" presId="urn:microsoft.com/office/officeart/2005/8/layout/hierarchy3"/>
    <dgm:cxn modelId="{5235326A-CE27-44D7-9F69-4D5CFA7801F2}" type="presParOf" srcId="{B72BEB9B-54EA-4D4B-92D5-DCFB500EAF18}" destId="{E5608552-5BC0-4D3B-BE7E-0E8923FC9516}" srcOrd="0" destOrd="0" presId="urn:microsoft.com/office/officeart/2005/8/layout/hierarchy3"/>
    <dgm:cxn modelId="{55F1C027-BC07-4C09-967D-E725BE0DED3C}" type="presParOf" srcId="{E5608552-5BC0-4D3B-BE7E-0E8923FC9516}" destId="{15D6CFE7-9915-42B1-8A69-B9525B7CCB47}" srcOrd="0" destOrd="0" presId="urn:microsoft.com/office/officeart/2005/8/layout/hierarchy3"/>
    <dgm:cxn modelId="{24F6F8E7-09F0-4EF3-BEEC-E6CE7EBFD055}" type="presParOf" srcId="{E5608552-5BC0-4D3B-BE7E-0E8923FC9516}" destId="{9936F49F-025A-4762-83F8-F537B8C707C2}" srcOrd="1" destOrd="0" presId="urn:microsoft.com/office/officeart/2005/8/layout/hierarchy3"/>
    <dgm:cxn modelId="{6BEAA7DC-D438-4EB9-89E4-D14385535310}" type="presParOf" srcId="{B72BEB9B-54EA-4D4B-92D5-DCFB500EAF18}" destId="{CF7620B5-F9A1-4EA6-9EDC-BB672937B0C4}" srcOrd="1" destOrd="0" presId="urn:microsoft.com/office/officeart/2005/8/layout/hierarchy3"/>
    <dgm:cxn modelId="{A718AF4A-2DB0-4861-9FBA-9E5BD5B05E23}" type="presParOf" srcId="{CF7620B5-F9A1-4EA6-9EDC-BB672937B0C4}" destId="{1DE1ECBE-5AA3-4FBD-824F-443FB3F34E4E}" srcOrd="0" destOrd="0" presId="urn:microsoft.com/office/officeart/2005/8/layout/hierarchy3"/>
    <dgm:cxn modelId="{A744F2B9-5416-4C8A-B69E-8DF0FD94F867}" type="presParOf" srcId="{CF7620B5-F9A1-4EA6-9EDC-BB672937B0C4}" destId="{C1C71120-6E21-45BC-8403-A66A429C3162}" srcOrd="1" destOrd="0" presId="urn:microsoft.com/office/officeart/2005/8/layout/hierarchy3"/>
    <dgm:cxn modelId="{386ACDB9-99B7-4E7C-8719-0228E7D6D56C}" type="presParOf" srcId="{CF7620B5-F9A1-4EA6-9EDC-BB672937B0C4}" destId="{9F83E4DE-0D42-473A-A73C-DB4C7F94BB71}" srcOrd="2" destOrd="0" presId="urn:microsoft.com/office/officeart/2005/8/layout/hierarchy3"/>
    <dgm:cxn modelId="{DA086037-4081-43F6-B02D-3E055A17B0A7}" type="presParOf" srcId="{CF7620B5-F9A1-4EA6-9EDC-BB672937B0C4}" destId="{9A8FCB43-E98B-4ABB-B4B8-677B0E93F0A7}" srcOrd="3" destOrd="0" presId="urn:microsoft.com/office/officeart/2005/8/layout/hierarchy3"/>
    <dgm:cxn modelId="{7BB76589-285A-43DA-A79A-1A1176A0806C}" type="presParOf" srcId="{D9C8CC67-F3C6-45CF-89F9-EA8FB132DCB4}" destId="{9D696BD8-FBE6-4314-A9F4-A3906B794157}" srcOrd="1" destOrd="0" presId="urn:microsoft.com/office/officeart/2005/8/layout/hierarchy3"/>
    <dgm:cxn modelId="{35E747A8-5E0C-4D06-996F-B98439426E4F}" type="presParOf" srcId="{9D696BD8-FBE6-4314-A9F4-A3906B794157}" destId="{FC817B9D-D82B-4B7E-BD18-1711F1DB480A}" srcOrd="0" destOrd="0" presId="urn:microsoft.com/office/officeart/2005/8/layout/hierarchy3"/>
    <dgm:cxn modelId="{F1E825F7-9220-4A21-BABD-39AB18CFDAFC}" type="presParOf" srcId="{FC817B9D-D82B-4B7E-BD18-1711F1DB480A}" destId="{55BA0DD0-00AC-4DFA-AA78-EC2D62A05899}" srcOrd="0" destOrd="0" presId="urn:microsoft.com/office/officeart/2005/8/layout/hierarchy3"/>
    <dgm:cxn modelId="{F637E051-4B96-44E3-9171-0BA1D5B4D1DA}" type="presParOf" srcId="{FC817B9D-D82B-4B7E-BD18-1711F1DB480A}" destId="{D52286BD-1A63-485F-B01E-1C5CCBDB2728}" srcOrd="1" destOrd="0" presId="urn:microsoft.com/office/officeart/2005/8/layout/hierarchy3"/>
    <dgm:cxn modelId="{6B0936D2-8FF8-482A-A508-B6E490D45BCC}" type="presParOf" srcId="{9D696BD8-FBE6-4314-A9F4-A3906B794157}" destId="{44025933-1435-4E4D-B0CA-962F13CB06BD}" srcOrd="1" destOrd="0" presId="urn:microsoft.com/office/officeart/2005/8/layout/hierarchy3"/>
    <dgm:cxn modelId="{EDF93112-E039-412B-96CB-46C53AC0FE22}" type="presParOf" srcId="{44025933-1435-4E4D-B0CA-962F13CB06BD}" destId="{BEC12F26-08C5-4009-97B3-359F472BCEE1}" srcOrd="0" destOrd="0" presId="urn:microsoft.com/office/officeart/2005/8/layout/hierarchy3"/>
    <dgm:cxn modelId="{5DB9510F-DD68-4D33-897B-675E6BE2B4D1}" type="presParOf" srcId="{44025933-1435-4E4D-B0CA-962F13CB06BD}" destId="{204C0CC8-D93B-4CBA-91D2-39BDE0B08031}" srcOrd="1"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717FE2-7B1B-4FE5-B822-B747DEB6226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s-ES"/>
        </a:p>
      </dgm:t>
    </dgm:pt>
    <dgm:pt modelId="{04656A9A-AB62-4044-B2FD-40110388DD92}">
      <dgm:prSet custT="1"/>
      <dgm:spPr>
        <a:solidFill>
          <a:srgbClr val="575756">
            <a:alpha val="90000"/>
          </a:srgbClr>
        </a:solidFill>
      </dgm:spPr>
      <dgm:t>
        <a:bodyPr/>
        <a:lstStyle/>
        <a:p>
          <a:pPr rtl="0"/>
          <a:endParaRPr lang="es-ES" sz="1400" b="1" dirty="0">
            <a:solidFill>
              <a:schemeClr val="bg1"/>
            </a:solidFill>
            <a:latin typeface="Roboto Condensed Light" pitchFamily="2" charset="0"/>
            <a:ea typeface="Roboto Condensed Light" pitchFamily="2" charset="0"/>
            <a:cs typeface="Roboto Condensed Light" pitchFamily="2" charset="0"/>
          </a:endParaRPr>
        </a:p>
      </dgm:t>
    </dgm:pt>
    <dgm:pt modelId="{C355A278-887F-4825-AD84-192954CF8EB1}" type="parTrans" cxnId="{A7CC3003-74C0-4655-AE28-EABAACB79B04}">
      <dgm:prSet/>
      <dgm:spPr/>
      <dgm:t>
        <a:bodyPr/>
        <a:lstStyle/>
        <a:p>
          <a:endParaRPr lang="es-ES"/>
        </a:p>
      </dgm:t>
    </dgm:pt>
    <dgm:pt modelId="{855789F1-4AA8-4D8F-8B67-134AF7F55E43}" type="sibTrans" cxnId="{A7CC3003-74C0-4655-AE28-EABAACB79B04}">
      <dgm:prSet/>
      <dgm:spPr/>
      <dgm:t>
        <a:bodyPr/>
        <a:lstStyle/>
        <a:p>
          <a:endParaRPr lang="es-ES"/>
        </a:p>
      </dgm:t>
    </dgm:pt>
    <dgm:pt modelId="{70000843-3D6E-4FF7-8B1D-7252BF7ED8B1}">
      <dgm:prSet custT="1"/>
      <dgm:spPr>
        <a:solidFill>
          <a:srgbClr val="DBA817"/>
        </a:solidFill>
      </dgm:spPr>
      <dgm:t>
        <a:bodyPr/>
        <a:lstStyle/>
        <a:p>
          <a:pPr rtl="0"/>
          <a:r>
            <a:rPr lang="es-ES" sz="1600" b="1" dirty="0" smtClean="0">
              <a:latin typeface="+mn-lt"/>
              <a:ea typeface="Roboto Condensed Light" pitchFamily="2" charset="0"/>
              <a:cs typeface="Roboto Condensed Light" pitchFamily="2" charset="0"/>
            </a:rPr>
            <a:t>Convenios y encomiendas de gestión </a:t>
          </a:r>
          <a:endParaRPr lang="es-ES" sz="1600" b="1" dirty="0">
            <a:latin typeface="+mn-lt"/>
            <a:ea typeface="Roboto Condensed Light" pitchFamily="2" charset="0"/>
            <a:cs typeface="Roboto Condensed Light" pitchFamily="2" charset="0"/>
          </a:endParaRPr>
        </a:p>
      </dgm:t>
    </dgm:pt>
    <dgm:pt modelId="{245D0D35-2F49-4DA4-B201-B3F9E2CEE65E}" type="parTrans" cxnId="{3FFD34D0-EC6E-436A-99B0-FABA28564858}">
      <dgm:prSet/>
      <dgm:spPr/>
      <dgm:t>
        <a:bodyPr/>
        <a:lstStyle/>
        <a:p>
          <a:endParaRPr lang="es-ES"/>
        </a:p>
      </dgm:t>
    </dgm:pt>
    <dgm:pt modelId="{8C8B6E41-B0F7-4C9B-B865-009ED990058C}" type="sibTrans" cxnId="{3FFD34D0-EC6E-436A-99B0-FABA28564858}">
      <dgm:prSet/>
      <dgm:spPr/>
      <dgm:t>
        <a:bodyPr/>
        <a:lstStyle/>
        <a:p>
          <a:endParaRPr lang="es-ES"/>
        </a:p>
      </dgm:t>
    </dgm:pt>
    <dgm:pt modelId="{FA404249-6342-4F09-A266-AC7AA91338E1}">
      <dgm:prSet custT="1"/>
      <dgm:spPr>
        <a:solidFill>
          <a:srgbClr val="DBA817"/>
        </a:solidFill>
      </dgm:spPr>
      <dgm:t>
        <a:bodyPr/>
        <a:lstStyle/>
        <a:p>
          <a:pPr rtl="0"/>
          <a:r>
            <a:rPr lang="es-ES" sz="1600" b="1" dirty="0" smtClean="0">
              <a:latin typeface="+mn-lt"/>
              <a:ea typeface="Roboto Condensed Light" pitchFamily="2" charset="0"/>
              <a:cs typeface="Roboto Condensed Light" pitchFamily="2" charset="0"/>
            </a:rPr>
            <a:t>Personal de libre nombramiento </a:t>
          </a:r>
          <a:endParaRPr lang="es-ES" sz="1600" b="1" dirty="0">
            <a:latin typeface="+mn-lt"/>
            <a:ea typeface="Roboto Condensed Light" pitchFamily="2" charset="0"/>
            <a:cs typeface="Roboto Condensed Light" pitchFamily="2" charset="0"/>
          </a:endParaRPr>
        </a:p>
      </dgm:t>
    </dgm:pt>
    <dgm:pt modelId="{C2F23183-396A-4A0E-8D86-93CE673688D5}" type="parTrans" cxnId="{77406237-E4D9-4412-917F-89FA7CEFDB13}">
      <dgm:prSet/>
      <dgm:spPr/>
      <dgm:t>
        <a:bodyPr/>
        <a:lstStyle/>
        <a:p>
          <a:endParaRPr lang="es-ES"/>
        </a:p>
      </dgm:t>
    </dgm:pt>
    <dgm:pt modelId="{8BFDCCFE-D464-4448-958E-FB827D338A17}" type="sibTrans" cxnId="{77406237-E4D9-4412-917F-89FA7CEFDB13}">
      <dgm:prSet/>
      <dgm:spPr/>
      <dgm:t>
        <a:bodyPr/>
        <a:lstStyle/>
        <a:p>
          <a:endParaRPr lang="es-ES"/>
        </a:p>
      </dgm:t>
    </dgm:pt>
    <dgm:pt modelId="{FC1242DD-FF92-471A-8734-460E31FCB494}">
      <dgm:prSet custT="1"/>
      <dgm:spPr>
        <a:solidFill>
          <a:srgbClr val="DBA817"/>
        </a:solidFill>
      </dgm:spPr>
      <dgm:t>
        <a:bodyPr/>
        <a:lstStyle/>
        <a:p>
          <a:pPr rtl="0"/>
          <a:r>
            <a:rPr lang="es-ES" sz="1600" b="1" dirty="0" smtClean="0">
              <a:latin typeface="+mn-lt"/>
              <a:ea typeface="Roboto Condensed Light" pitchFamily="2" charset="0"/>
              <a:cs typeface="Roboto Condensed Light" pitchFamily="2" charset="0"/>
            </a:rPr>
            <a:t>Normativa</a:t>
          </a:r>
          <a:r>
            <a:rPr lang="es-ES" sz="900" dirty="0" smtClean="0"/>
            <a:t> </a:t>
          </a:r>
          <a:endParaRPr lang="es-ES" sz="900" dirty="0"/>
        </a:p>
      </dgm:t>
    </dgm:pt>
    <dgm:pt modelId="{BEB3C5D2-1261-4453-9BA8-FF89B2E57BAD}" type="parTrans" cxnId="{75A32DC1-1F71-483D-98E6-CCDED22D4962}">
      <dgm:prSet/>
      <dgm:spPr/>
      <dgm:t>
        <a:bodyPr/>
        <a:lstStyle/>
        <a:p>
          <a:endParaRPr lang="es-ES"/>
        </a:p>
      </dgm:t>
    </dgm:pt>
    <dgm:pt modelId="{50C81D36-8F12-44D5-8EBD-AD5EFF224BB2}" type="sibTrans" cxnId="{75A32DC1-1F71-483D-98E6-CCDED22D4962}">
      <dgm:prSet/>
      <dgm:spPr/>
      <dgm:t>
        <a:bodyPr/>
        <a:lstStyle/>
        <a:p>
          <a:endParaRPr lang="es-ES"/>
        </a:p>
      </dgm:t>
    </dgm:pt>
    <dgm:pt modelId="{FED3620B-25C9-43B3-8197-69203128DC6D}">
      <dgm:prSet custT="1"/>
      <dgm:spPr>
        <a:solidFill>
          <a:srgbClr val="DBA817"/>
        </a:solidFill>
      </dgm:spPr>
      <dgm:t>
        <a:bodyPr/>
        <a:lstStyle/>
        <a:p>
          <a:pPr rtl="0"/>
          <a:r>
            <a:rPr lang="es-ES" sz="1600" b="1" dirty="0" smtClean="0">
              <a:latin typeface="+mn-lt"/>
              <a:ea typeface="Roboto Condensed Light" pitchFamily="2" charset="0"/>
              <a:cs typeface="Roboto Condensed Light" pitchFamily="2" charset="0"/>
            </a:rPr>
            <a:t>Institucional</a:t>
          </a:r>
          <a:r>
            <a:rPr lang="es-ES" sz="1600" dirty="0" smtClean="0">
              <a:latin typeface="Roboto Condensed Light" pitchFamily="2" charset="0"/>
              <a:ea typeface="Roboto Condensed Light" pitchFamily="2" charset="0"/>
              <a:cs typeface="Roboto Condensed Light" pitchFamily="2" charset="0"/>
            </a:rPr>
            <a:t> </a:t>
          </a:r>
          <a:endParaRPr lang="es-ES" sz="1600" dirty="0">
            <a:latin typeface="Roboto Condensed Light" pitchFamily="2" charset="0"/>
            <a:ea typeface="Roboto Condensed Light" pitchFamily="2" charset="0"/>
            <a:cs typeface="Roboto Condensed Light" pitchFamily="2" charset="0"/>
          </a:endParaRPr>
        </a:p>
      </dgm:t>
    </dgm:pt>
    <dgm:pt modelId="{0D330C13-759B-475C-ADC3-8AA0BCB186C2}" type="parTrans" cxnId="{FF96886A-DE6E-4D97-B128-67AF4F98869C}">
      <dgm:prSet/>
      <dgm:spPr/>
      <dgm:t>
        <a:bodyPr/>
        <a:lstStyle/>
        <a:p>
          <a:endParaRPr lang="es-ES"/>
        </a:p>
      </dgm:t>
    </dgm:pt>
    <dgm:pt modelId="{90929BAF-4D25-45E0-8615-851C39A91EC1}" type="sibTrans" cxnId="{FF96886A-DE6E-4D97-B128-67AF4F98869C}">
      <dgm:prSet/>
      <dgm:spPr/>
      <dgm:t>
        <a:bodyPr/>
        <a:lstStyle/>
        <a:p>
          <a:endParaRPr lang="es-ES"/>
        </a:p>
      </dgm:t>
    </dgm:pt>
    <dgm:pt modelId="{48692D64-771C-4B69-92EA-32137980572A}">
      <dgm:prSet custT="1"/>
      <dgm:spPr>
        <a:solidFill>
          <a:srgbClr val="DBA817"/>
        </a:solidFill>
      </dgm:spPr>
      <dgm:t>
        <a:bodyPr/>
        <a:lstStyle/>
        <a:p>
          <a:pPr rtl="0"/>
          <a:r>
            <a:rPr lang="es-ES" sz="1600" b="1" dirty="0" smtClean="0">
              <a:latin typeface="+mn-lt"/>
              <a:ea typeface="Roboto Condensed Light" pitchFamily="2" charset="0"/>
              <a:cs typeface="Roboto Condensed Light" pitchFamily="2" charset="0"/>
            </a:rPr>
            <a:t>Normativa </a:t>
          </a:r>
          <a:endParaRPr lang="es-ES" sz="1600" b="1" dirty="0">
            <a:latin typeface="+mn-lt"/>
            <a:ea typeface="Roboto Condensed Light" pitchFamily="2" charset="0"/>
            <a:cs typeface="Roboto Condensed Light" pitchFamily="2" charset="0"/>
          </a:endParaRPr>
        </a:p>
      </dgm:t>
    </dgm:pt>
    <dgm:pt modelId="{A57A0218-A7FA-42CD-B135-F4411DF71501}" type="parTrans" cxnId="{7C82252A-47FA-4608-A94C-13B3B3204695}">
      <dgm:prSet/>
      <dgm:spPr/>
      <dgm:t>
        <a:bodyPr/>
        <a:lstStyle/>
        <a:p>
          <a:endParaRPr lang="es-ES"/>
        </a:p>
      </dgm:t>
    </dgm:pt>
    <dgm:pt modelId="{341C3056-9487-41D7-9D90-C94EB1E191F6}" type="sibTrans" cxnId="{7C82252A-47FA-4608-A94C-13B3B3204695}">
      <dgm:prSet/>
      <dgm:spPr/>
      <dgm:t>
        <a:bodyPr/>
        <a:lstStyle/>
        <a:p>
          <a:endParaRPr lang="es-ES"/>
        </a:p>
      </dgm:t>
    </dgm:pt>
    <dgm:pt modelId="{819B0E44-E587-4FDC-AF1A-EB3E32F71B03}">
      <dgm:prSet custT="1"/>
      <dgm:spPr>
        <a:solidFill>
          <a:srgbClr val="575756">
            <a:alpha val="90000"/>
          </a:srgbClr>
        </a:solidFill>
      </dgm:spPr>
      <dgm:t>
        <a:bodyPr/>
        <a:lstStyle/>
        <a:p>
          <a:pPr rtl="0"/>
          <a:endParaRPr lang="es-ES" sz="1400" b="1" dirty="0" smtClean="0">
            <a:solidFill>
              <a:schemeClr val="bg1"/>
            </a:solidFill>
            <a:latin typeface="Roboto Condensed Light" pitchFamily="2" charset="0"/>
            <a:ea typeface="Roboto Condensed Light" pitchFamily="2" charset="0"/>
            <a:cs typeface="Roboto Condensed Light" pitchFamily="2" charset="0"/>
          </a:endParaRPr>
        </a:p>
      </dgm:t>
    </dgm:pt>
    <dgm:pt modelId="{C3771037-8429-4996-AC40-F021DD75CF83}" type="sibTrans" cxnId="{60F0FBED-723C-4019-9888-3CAB6EBE594A}">
      <dgm:prSet/>
      <dgm:spPr/>
      <dgm:t>
        <a:bodyPr/>
        <a:lstStyle/>
        <a:p>
          <a:endParaRPr lang="es-ES"/>
        </a:p>
      </dgm:t>
    </dgm:pt>
    <dgm:pt modelId="{FBA0B7D5-D0D9-4AA6-8F02-1CC479B353CE}" type="parTrans" cxnId="{60F0FBED-723C-4019-9888-3CAB6EBE594A}">
      <dgm:prSet/>
      <dgm:spPr/>
      <dgm:t>
        <a:bodyPr/>
        <a:lstStyle/>
        <a:p>
          <a:endParaRPr lang="es-ES"/>
        </a:p>
      </dgm:t>
    </dgm:pt>
    <dgm:pt modelId="{0E4FA1FE-E0FF-494C-A4FA-81604F9419A8}" type="pres">
      <dgm:prSet presAssocID="{D5717FE2-7B1B-4FE5-B822-B747DEB62266}" presName="outerComposite" presStyleCnt="0">
        <dgm:presLayoutVars>
          <dgm:chMax val="2"/>
          <dgm:animLvl val="lvl"/>
          <dgm:resizeHandles val="exact"/>
        </dgm:presLayoutVars>
      </dgm:prSet>
      <dgm:spPr/>
      <dgm:t>
        <a:bodyPr/>
        <a:lstStyle/>
        <a:p>
          <a:endParaRPr lang="es-ES"/>
        </a:p>
      </dgm:t>
    </dgm:pt>
    <dgm:pt modelId="{5A795A17-F525-4089-AD59-32BF34352684}" type="pres">
      <dgm:prSet presAssocID="{D5717FE2-7B1B-4FE5-B822-B747DEB62266}" presName="dummyMaxCanvas" presStyleCnt="0"/>
      <dgm:spPr/>
    </dgm:pt>
    <dgm:pt modelId="{01FB4591-C2A8-42C0-872A-471DEFC1E4E2}" type="pres">
      <dgm:prSet presAssocID="{D5717FE2-7B1B-4FE5-B822-B747DEB62266}" presName="parentComposite" presStyleCnt="0"/>
      <dgm:spPr/>
    </dgm:pt>
    <dgm:pt modelId="{768D6C8D-1829-4CAB-B8F9-57CC17E4F867}" type="pres">
      <dgm:prSet presAssocID="{D5717FE2-7B1B-4FE5-B822-B747DEB62266}" presName="parent1" presStyleLbl="alignAccFollowNode1" presStyleIdx="0" presStyleCnt="4" custScaleX="118998" custScaleY="145248">
        <dgm:presLayoutVars>
          <dgm:chMax val="4"/>
        </dgm:presLayoutVars>
      </dgm:prSet>
      <dgm:spPr/>
      <dgm:t>
        <a:bodyPr/>
        <a:lstStyle/>
        <a:p>
          <a:endParaRPr lang="es-ES"/>
        </a:p>
      </dgm:t>
    </dgm:pt>
    <dgm:pt modelId="{091A4932-B59F-4DDA-BE32-A98D157E8097}" type="pres">
      <dgm:prSet presAssocID="{D5717FE2-7B1B-4FE5-B822-B747DEB62266}" presName="parent2" presStyleLbl="alignAccFollowNode1" presStyleIdx="1" presStyleCnt="4" custScaleX="115564" custScaleY="148814">
        <dgm:presLayoutVars>
          <dgm:chMax val="4"/>
        </dgm:presLayoutVars>
      </dgm:prSet>
      <dgm:spPr/>
      <dgm:t>
        <a:bodyPr/>
        <a:lstStyle/>
        <a:p>
          <a:endParaRPr lang="es-ES"/>
        </a:p>
      </dgm:t>
    </dgm:pt>
    <dgm:pt modelId="{E3E3EC29-7AD8-4AE9-8A7C-4CBB21575B38}" type="pres">
      <dgm:prSet presAssocID="{D5717FE2-7B1B-4FE5-B822-B747DEB62266}" presName="childrenComposite" presStyleCnt="0"/>
      <dgm:spPr/>
    </dgm:pt>
    <dgm:pt modelId="{D3237DE3-BB01-4BEE-9AB7-83C5DDECC182}" type="pres">
      <dgm:prSet presAssocID="{D5717FE2-7B1B-4FE5-B822-B747DEB62266}" presName="dummyMaxCanvas_ChildArea" presStyleCnt="0"/>
      <dgm:spPr/>
    </dgm:pt>
    <dgm:pt modelId="{E104D949-4FFA-4FFB-AB35-9C8EF41719AE}" type="pres">
      <dgm:prSet presAssocID="{D5717FE2-7B1B-4FE5-B822-B747DEB62266}" presName="fulcrum" presStyleLbl="alignAccFollowNode1" presStyleIdx="2" presStyleCnt="4"/>
      <dgm:spPr>
        <a:solidFill>
          <a:srgbClr val="575756">
            <a:alpha val="90000"/>
          </a:srgbClr>
        </a:solidFill>
      </dgm:spPr>
    </dgm:pt>
    <dgm:pt modelId="{6A33A973-D0FB-4B35-B3BF-2E06933C349A}" type="pres">
      <dgm:prSet presAssocID="{D5717FE2-7B1B-4FE5-B822-B747DEB62266}" presName="balance_23" presStyleLbl="alignAccFollowNode1" presStyleIdx="3" presStyleCnt="4">
        <dgm:presLayoutVars>
          <dgm:bulletEnabled val="1"/>
        </dgm:presLayoutVars>
      </dgm:prSet>
      <dgm:spPr>
        <a:solidFill>
          <a:srgbClr val="575756">
            <a:alpha val="90000"/>
          </a:srgbClr>
        </a:solidFill>
      </dgm:spPr>
    </dgm:pt>
    <dgm:pt modelId="{4052E4A9-BDE5-4355-84BE-15F27DB940B6}" type="pres">
      <dgm:prSet presAssocID="{D5717FE2-7B1B-4FE5-B822-B747DEB62266}" presName="right_23_1" presStyleLbl="node1" presStyleIdx="0" presStyleCnt="5">
        <dgm:presLayoutVars>
          <dgm:bulletEnabled val="1"/>
        </dgm:presLayoutVars>
      </dgm:prSet>
      <dgm:spPr/>
      <dgm:t>
        <a:bodyPr/>
        <a:lstStyle/>
        <a:p>
          <a:endParaRPr lang="es-ES"/>
        </a:p>
      </dgm:t>
    </dgm:pt>
    <dgm:pt modelId="{02AF5610-D4D0-471E-B57F-1B3444454273}" type="pres">
      <dgm:prSet presAssocID="{D5717FE2-7B1B-4FE5-B822-B747DEB62266}" presName="right_23_2" presStyleLbl="node1" presStyleIdx="1" presStyleCnt="5">
        <dgm:presLayoutVars>
          <dgm:bulletEnabled val="1"/>
        </dgm:presLayoutVars>
      </dgm:prSet>
      <dgm:spPr/>
      <dgm:t>
        <a:bodyPr/>
        <a:lstStyle/>
        <a:p>
          <a:endParaRPr lang="es-ES"/>
        </a:p>
      </dgm:t>
    </dgm:pt>
    <dgm:pt modelId="{42AEA317-75A4-45B2-962D-C6D0CD490452}" type="pres">
      <dgm:prSet presAssocID="{D5717FE2-7B1B-4FE5-B822-B747DEB62266}" presName="right_23_3" presStyleLbl="node1" presStyleIdx="2" presStyleCnt="5">
        <dgm:presLayoutVars>
          <dgm:bulletEnabled val="1"/>
        </dgm:presLayoutVars>
      </dgm:prSet>
      <dgm:spPr/>
      <dgm:t>
        <a:bodyPr/>
        <a:lstStyle/>
        <a:p>
          <a:endParaRPr lang="es-ES"/>
        </a:p>
      </dgm:t>
    </dgm:pt>
    <dgm:pt modelId="{811A1931-9138-4F42-A4D8-94D3542E671B}" type="pres">
      <dgm:prSet presAssocID="{D5717FE2-7B1B-4FE5-B822-B747DEB62266}" presName="left_23_1" presStyleLbl="node1" presStyleIdx="3" presStyleCnt="5">
        <dgm:presLayoutVars>
          <dgm:bulletEnabled val="1"/>
        </dgm:presLayoutVars>
      </dgm:prSet>
      <dgm:spPr/>
      <dgm:t>
        <a:bodyPr/>
        <a:lstStyle/>
        <a:p>
          <a:endParaRPr lang="es-ES"/>
        </a:p>
      </dgm:t>
    </dgm:pt>
    <dgm:pt modelId="{19548CB9-8ADD-4BC7-AE8C-EFAE131B1EB4}" type="pres">
      <dgm:prSet presAssocID="{D5717FE2-7B1B-4FE5-B822-B747DEB62266}" presName="left_23_2" presStyleLbl="node1" presStyleIdx="4" presStyleCnt="5">
        <dgm:presLayoutVars>
          <dgm:bulletEnabled val="1"/>
        </dgm:presLayoutVars>
      </dgm:prSet>
      <dgm:spPr/>
      <dgm:t>
        <a:bodyPr/>
        <a:lstStyle/>
        <a:p>
          <a:endParaRPr lang="es-ES"/>
        </a:p>
      </dgm:t>
    </dgm:pt>
  </dgm:ptLst>
  <dgm:cxnLst>
    <dgm:cxn modelId="{B26FF7BB-4C0A-45B7-9A9E-0DCE511496E6}" type="presOf" srcId="{FED3620B-25C9-43B3-8197-69203128DC6D}" destId="{811A1931-9138-4F42-A4D8-94D3542E671B}" srcOrd="0" destOrd="0" presId="urn:microsoft.com/office/officeart/2005/8/layout/balance1"/>
    <dgm:cxn modelId="{FF96886A-DE6E-4D97-B128-67AF4F98869C}" srcId="{819B0E44-E587-4FDC-AF1A-EB3E32F71B03}" destId="{FED3620B-25C9-43B3-8197-69203128DC6D}" srcOrd="0" destOrd="0" parTransId="{0D330C13-759B-475C-ADC3-8AA0BCB186C2}" sibTransId="{90929BAF-4D25-45E0-8615-851C39A91EC1}"/>
    <dgm:cxn modelId="{0559FD8D-37CA-45C3-A64F-F9EDB292533F}" type="presOf" srcId="{FC1242DD-FF92-471A-8734-460E31FCB494}" destId="{42AEA317-75A4-45B2-962D-C6D0CD490452}" srcOrd="0" destOrd="0" presId="urn:microsoft.com/office/officeart/2005/8/layout/balance1"/>
    <dgm:cxn modelId="{E4D99705-B7BB-4ED5-8AC0-4C2F7478BC42}" type="presOf" srcId="{FA404249-6342-4F09-A266-AC7AA91338E1}" destId="{02AF5610-D4D0-471E-B57F-1B3444454273}" srcOrd="0" destOrd="0" presId="urn:microsoft.com/office/officeart/2005/8/layout/balance1"/>
    <dgm:cxn modelId="{1BD0551C-AAF6-404D-BD6C-4FF321ECF3A7}" type="presOf" srcId="{819B0E44-E587-4FDC-AF1A-EB3E32F71B03}" destId="{768D6C8D-1829-4CAB-B8F9-57CC17E4F867}" srcOrd="0" destOrd="0" presId="urn:microsoft.com/office/officeart/2005/8/layout/balance1"/>
    <dgm:cxn modelId="{3FFD34D0-EC6E-436A-99B0-FABA28564858}" srcId="{04656A9A-AB62-4044-B2FD-40110388DD92}" destId="{70000843-3D6E-4FF7-8B1D-7252BF7ED8B1}" srcOrd="0" destOrd="0" parTransId="{245D0D35-2F49-4DA4-B201-B3F9E2CEE65E}" sibTransId="{8C8B6E41-B0F7-4C9B-B865-009ED990058C}"/>
    <dgm:cxn modelId="{7C82252A-47FA-4608-A94C-13B3B3204695}" srcId="{819B0E44-E587-4FDC-AF1A-EB3E32F71B03}" destId="{48692D64-771C-4B69-92EA-32137980572A}" srcOrd="1" destOrd="0" parTransId="{A57A0218-A7FA-42CD-B135-F4411DF71501}" sibTransId="{341C3056-9487-41D7-9D90-C94EB1E191F6}"/>
    <dgm:cxn modelId="{A7CC3003-74C0-4655-AE28-EABAACB79B04}" srcId="{D5717FE2-7B1B-4FE5-B822-B747DEB62266}" destId="{04656A9A-AB62-4044-B2FD-40110388DD92}" srcOrd="1" destOrd="0" parTransId="{C355A278-887F-4825-AD84-192954CF8EB1}" sibTransId="{855789F1-4AA8-4D8F-8B67-134AF7F55E43}"/>
    <dgm:cxn modelId="{99F1B524-D110-4926-9038-40ED9C886AB8}" type="presOf" srcId="{D5717FE2-7B1B-4FE5-B822-B747DEB62266}" destId="{0E4FA1FE-E0FF-494C-A4FA-81604F9419A8}" srcOrd="0" destOrd="0" presId="urn:microsoft.com/office/officeart/2005/8/layout/balance1"/>
    <dgm:cxn modelId="{3D95076E-A70C-4981-B297-2B6921CC77E0}" type="presOf" srcId="{48692D64-771C-4B69-92EA-32137980572A}" destId="{19548CB9-8ADD-4BC7-AE8C-EFAE131B1EB4}" srcOrd="0" destOrd="0" presId="urn:microsoft.com/office/officeart/2005/8/layout/balance1"/>
    <dgm:cxn modelId="{0CE92E14-26B3-49CE-8E1F-2840F8FEBCD4}" type="presOf" srcId="{70000843-3D6E-4FF7-8B1D-7252BF7ED8B1}" destId="{4052E4A9-BDE5-4355-84BE-15F27DB940B6}" srcOrd="0" destOrd="0" presId="urn:microsoft.com/office/officeart/2005/8/layout/balance1"/>
    <dgm:cxn modelId="{77406237-E4D9-4412-917F-89FA7CEFDB13}" srcId="{04656A9A-AB62-4044-B2FD-40110388DD92}" destId="{FA404249-6342-4F09-A266-AC7AA91338E1}" srcOrd="1" destOrd="0" parTransId="{C2F23183-396A-4A0E-8D86-93CE673688D5}" sibTransId="{8BFDCCFE-D464-4448-958E-FB827D338A17}"/>
    <dgm:cxn modelId="{60F0FBED-723C-4019-9888-3CAB6EBE594A}" srcId="{D5717FE2-7B1B-4FE5-B822-B747DEB62266}" destId="{819B0E44-E587-4FDC-AF1A-EB3E32F71B03}" srcOrd="0" destOrd="0" parTransId="{FBA0B7D5-D0D9-4AA6-8F02-1CC479B353CE}" sibTransId="{C3771037-8429-4996-AC40-F021DD75CF83}"/>
    <dgm:cxn modelId="{75A32DC1-1F71-483D-98E6-CCDED22D4962}" srcId="{04656A9A-AB62-4044-B2FD-40110388DD92}" destId="{FC1242DD-FF92-471A-8734-460E31FCB494}" srcOrd="2" destOrd="0" parTransId="{BEB3C5D2-1261-4453-9BA8-FF89B2E57BAD}" sibTransId="{50C81D36-8F12-44D5-8EBD-AD5EFF224BB2}"/>
    <dgm:cxn modelId="{7690AF01-275E-443C-BA02-5E6F56E141FB}" type="presOf" srcId="{04656A9A-AB62-4044-B2FD-40110388DD92}" destId="{091A4932-B59F-4DDA-BE32-A98D157E8097}" srcOrd="0" destOrd="0" presId="urn:microsoft.com/office/officeart/2005/8/layout/balance1"/>
    <dgm:cxn modelId="{B22FB3C8-88DD-4F87-852F-5895F699DAD3}" type="presParOf" srcId="{0E4FA1FE-E0FF-494C-A4FA-81604F9419A8}" destId="{5A795A17-F525-4089-AD59-32BF34352684}" srcOrd="0" destOrd="0" presId="urn:microsoft.com/office/officeart/2005/8/layout/balance1"/>
    <dgm:cxn modelId="{E2193CF4-A5E7-47BC-8A04-9D7B043DE69D}" type="presParOf" srcId="{0E4FA1FE-E0FF-494C-A4FA-81604F9419A8}" destId="{01FB4591-C2A8-42C0-872A-471DEFC1E4E2}" srcOrd="1" destOrd="0" presId="urn:microsoft.com/office/officeart/2005/8/layout/balance1"/>
    <dgm:cxn modelId="{A2ECEC33-9C47-4FD2-AD1E-77130A6B3142}" type="presParOf" srcId="{01FB4591-C2A8-42C0-872A-471DEFC1E4E2}" destId="{768D6C8D-1829-4CAB-B8F9-57CC17E4F867}" srcOrd="0" destOrd="0" presId="urn:microsoft.com/office/officeart/2005/8/layout/balance1"/>
    <dgm:cxn modelId="{FE72F729-93AA-4E6D-93D3-1452D6F76F2E}" type="presParOf" srcId="{01FB4591-C2A8-42C0-872A-471DEFC1E4E2}" destId="{091A4932-B59F-4DDA-BE32-A98D157E8097}" srcOrd="1" destOrd="0" presId="urn:microsoft.com/office/officeart/2005/8/layout/balance1"/>
    <dgm:cxn modelId="{FB91927A-B97A-4564-BB56-44C112CF8754}" type="presParOf" srcId="{0E4FA1FE-E0FF-494C-A4FA-81604F9419A8}" destId="{E3E3EC29-7AD8-4AE9-8A7C-4CBB21575B38}" srcOrd="2" destOrd="0" presId="urn:microsoft.com/office/officeart/2005/8/layout/balance1"/>
    <dgm:cxn modelId="{C7EEC5E8-0D96-4344-8A36-AD3B4D913FE2}" type="presParOf" srcId="{E3E3EC29-7AD8-4AE9-8A7C-4CBB21575B38}" destId="{D3237DE3-BB01-4BEE-9AB7-83C5DDECC182}" srcOrd="0" destOrd="0" presId="urn:microsoft.com/office/officeart/2005/8/layout/balance1"/>
    <dgm:cxn modelId="{DA2458B8-A4E2-44E3-A38B-5D99F7E6E0E0}" type="presParOf" srcId="{E3E3EC29-7AD8-4AE9-8A7C-4CBB21575B38}" destId="{E104D949-4FFA-4FFB-AB35-9C8EF41719AE}" srcOrd="1" destOrd="0" presId="urn:microsoft.com/office/officeart/2005/8/layout/balance1"/>
    <dgm:cxn modelId="{68437379-928A-4875-B634-0A2469E7F58B}" type="presParOf" srcId="{E3E3EC29-7AD8-4AE9-8A7C-4CBB21575B38}" destId="{6A33A973-D0FB-4B35-B3BF-2E06933C349A}" srcOrd="2" destOrd="0" presId="urn:microsoft.com/office/officeart/2005/8/layout/balance1"/>
    <dgm:cxn modelId="{624DDFE0-1FCA-42A2-99A8-A33B571F775F}" type="presParOf" srcId="{E3E3EC29-7AD8-4AE9-8A7C-4CBB21575B38}" destId="{4052E4A9-BDE5-4355-84BE-15F27DB940B6}" srcOrd="3" destOrd="0" presId="urn:microsoft.com/office/officeart/2005/8/layout/balance1"/>
    <dgm:cxn modelId="{43FFD417-C971-4CF3-9223-7A25761310FE}" type="presParOf" srcId="{E3E3EC29-7AD8-4AE9-8A7C-4CBB21575B38}" destId="{02AF5610-D4D0-471E-B57F-1B3444454273}" srcOrd="4" destOrd="0" presId="urn:microsoft.com/office/officeart/2005/8/layout/balance1"/>
    <dgm:cxn modelId="{BB3DA28C-A28D-41C2-9B32-5810D186DF54}" type="presParOf" srcId="{E3E3EC29-7AD8-4AE9-8A7C-4CBB21575B38}" destId="{42AEA317-75A4-45B2-962D-C6D0CD490452}" srcOrd="5" destOrd="0" presId="urn:microsoft.com/office/officeart/2005/8/layout/balance1"/>
    <dgm:cxn modelId="{9E80ACD6-FFEF-4569-B369-DA81CCC03713}" type="presParOf" srcId="{E3E3EC29-7AD8-4AE9-8A7C-4CBB21575B38}" destId="{811A1931-9138-4F42-A4D8-94D3542E671B}" srcOrd="6" destOrd="0" presId="urn:microsoft.com/office/officeart/2005/8/layout/balance1"/>
    <dgm:cxn modelId="{2D3EC614-36B1-4C75-971E-1630DEB13FB9}" type="presParOf" srcId="{E3E3EC29-7AD8-4AE9-8A7C-4CBB21575B38}" destId="{19548CB9-8ADD-4BC7-AE8C-EFAE131B1EB4}" srcOrd="7" destOrd="0" presId="urn:microsoft.com/office/officeart/2005/8/layout/balance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68157D-D555-4F35-8F1C-8FED917C50BD}">
      <dsp:nvSpPr>
        <dsp:cNvPr id="0" name=""/>
        <dsp:cNvSpPr/>
      </dsp:nvSpPr>
      <dsp:spPr>
        <a:xfrm>
          <a:off x="2801208" y="2206189"/>
          <a:ext cx="1723593" cy="1528258"/>
        </a:xfrm>
        <a:prstGeom prst="ellipse">
          <a:avLst/>
        </a:prstGeom>
        <a:solidFill>
          <a:srgbClr val="57575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latin typeface="+mn-lt"/>
              <a:ea typeface="Roboto Condensed Light" pitchFamily="2" charset="0"/>
              <a:cs typeface="Roboto Condensed Light" pitchFamily="2" charset="0"/>
            </a:rPr>
            <a:t>Funciones principales</a:t>
          </a:r>
        </a:p>
        <a:p>
          <a:pPr lvl="0" algn="ctr" defTabSz="800100">
            <a:lnSpc>
              <a:spcPct val="90000"/>
            </a:lnSpc>
            <a:spcBef>
              <a:spcPct val="0"/>
            </a:spcBef>
            <a:spcAft>
              <a:spcPct val="35000"/>
            </a:spcAft>
          </a:pPr>
          <a:r>
            <a:rPr lang="es-ES" sz="1600" kern="1200" dirty="0" smtClean="0">
              <a:latin typeface="+mn-lt"/>
              <a:ea typeface="Roboto Condensed Light" pitchFamily="2" charset="0"/>
              <a:cs typeface="Roboto Condensed Light" pitchFamily="2" charset="0"/>
            </a:rPr>
            <a:t>(art. 63 Ley 12/2014)</a:t>
          </a:r>
          <a:endParaRPr lang="es-ES" sz="1600" kern="1200" dirty="0">
            <a:latin typeface="+mn-lt"/>
          </a:endParaRPr>
        </a:p>
      </dsp:txBody>
      <dsp:txXfrm>
        <a:off x="2801208" y="2206189"/>
        <a:ext cx="1723593" cy="1528258"/>
      </dsp:txXfrm>
    </dsp:sp>
    <dsp:sp modelId="{BF094E7A-32E6-4B3B-99DC-823F1B8FB454}">
      <dsp:nvSpPr>
        <dsp:cNvPr id="0" name=""/>
        <dsp:cNvSpPr/>
      </dsp:nvSpPr>
      <dsp:spPr>
        <a:xfrm rot="12450576">
          <a:off x="1063886" y="1856812"/>
          <a:ext cx="1865180" cy="491224"/>
        </a:xfrm>
        <a:prstGeom prst="leftArrow">
          <a:avLst>
            <a:gd name="adj1" fmla="val 60000"/>
            <a:gd name="adj2" fmla="val 50000"/>
          </a:avLst>
        </a:prstGeom>
        <a:solidFill>
          <a:srgbClr val="DBA817"/>
        </a:solidFill>
        <a:ln>
          <a:solidFill>
            <a:srgbClr val="DBA817"/>
          </a:solidFill>
        </a:ln>
        <a:effectLst/>
      </dsp:spPr>
      <dsp:style>
        <a:lnRef idx="0">
          <a:scrgbClr r="0" g="0" b="0"/>
        </a:lnRef>
        <a:fillRef idx="1">
          <a:scrgbClr r="0" g="0" b="0"/>
        </a:fillRef>
        <a:effectRef idx="0">
          <a:scrgbClr r="0" g="0" b="0"/>
        </a:effectRef>
        <a:fontRef idx="minor">
          <a:schemeClr val="lt1"/>
        </a:fontRef>
      </dsp:style>
    </dsp:sp>
    <dsp:sp modelId="{7776A440-37CB-41B6-8BCB-1FC75C86A462}">
      <dsp:nvSpPr>
        <dsp:cNvPr id="0" name=""/>
        <dsp:cNvSpPr/>
      </dsp:nvSpPr>
      <dsp:spPr>
        <a:xfrm>
          <a:off x="206621" y="792096"/>
          <a:ext cx="1925418" cy="1759132"/>
        </a:xfrm>
        <a:prstGeom prst="roundRect">
          <a:avLst>
            <a:gd name="adj" fmla="val 10000"/>
          </a:avLst>
        </a:prstGeom>
        <a:solidFill>
          <a:schemeClr val="bg1"/>
        </a:solidFill>
        <a:ln w="5715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s-ES" sz="2600" b="1" kern="1200" dirty="0" smtClean="0">
              <a:solidFill>
                <a:schemeClr val="tx1"/>
              </a:solidFill>
              <a:latin typeface="+mn-lt"/>
              <a:ea typeface="Roboto Condensed Light" pitchFamily="2" charset="0"/>
              <a:cs typeface="Roboto Condensed Light" pitchFamily="2" charset="0"/>
            </a:rPr>
            <a:t>Resolución</a:t>
          </a:r>
          <a:r>
            <a:rPr lang="es-ES" sz="2400" kern="1200" dirty="0" smtClean="0">
              <a:solidFill>
                <a:schemeClr val="tx1"/>
              </a:solidFill>
              <a:latin typeface="+mn-lt"/>
              <a:ea typeface="Roboto Condensed Light" pitchFamily="2" charset="0"/>
              <a:cs typeface="Roboto Condensed Light" pitchFamily="2" charset="0"/>
            </a:rPr>
            <a:t> </a:t>
          </a:r>
          <a:r>
            <a:rPr lang="es-ES" sz="1600" kern="1200" dirty="0" smtClean="0">
              <a:solidFill>
                <a:schemeClr val="tx1"/>
              </a:solidFill>
              <a:latin typeface="+mn-lt"/>
              <a:ea typeface="Roboto Condensed Light" pitchFamily="2" charset="0"/>
              <a:cs typeface="Roboto Condensed Light" pitchFamily="2" charset="0"/>
            </a:rPr>
            <a:t>de las reclamaciones por derecho de acceso</a:t>
          </a:r>
          <a:endParaRPr lang="es-ES" sz="1600" kern="1200" dirty="0">
            <a:latin typeface="+mn-lt"/>
          </a:endParaRPr>
        </a:p>
      </dsp:txBody>
      <dsp:txXfrm>
        <a:off x="206621" y="792096"/>
        <a:ext cx="1925418" cy="1759132"/>
      </dsp:txXfrm>
    </dsp:sp>
    <dsp:sp modelId="{1B194281-4AA2-4FAB-BF65-A3D85B1AC1BF}">
      <dsp:nvSpPr>
        <dsp:cNvPr id="0" name=""/>
        <dsp:cNvSpPr/>
      </dsp:nvSpPr>
      <dsp:spPr>
        <a:xfrm rot="16142544">
          <a:off x="3015061" y="1264639"/>
          <a:ext cx="1247076" cy="491224"/>
        </a:xfrm>
        <a:prstGeom prst="leftArrow">
          <a:avLst>
            <a:gd name="adj1" fmla="val 60000"/>
            <a:gd name="adj2" fmla="val 50000"/>
          </a:avLst>
        </a:prstGeom>
        <a:solidFill>
          <a:srgbClr val="DBA817"/>
        </a:solidFill>
        <a:ln>
          <a:noFill/>
        </a:ln>
        <a:effectLst/>
      </dsp:spPr>
      <dsp:style>
        <a:lnRef idx="0">
          <a:scrgbClr r="0" g="0" b="0"/>
        </a:lnRef>
        <a:fillRef idx="1">
          <a:scrgbClr r="0" g="0" b="0"/>
        </a:fillRef>
        <a:effectRef idx="0">
          <a:scrgbClr r="0" g="0" b="0"/>
        </a:effectRef>
        <a:fontRef idx="minor">
          <a:schemeClr val="lt1"/>
        </a:fontRef>
      </dsp:style>
    </dsp:sp>
    <dsp:sp modelId="{1D8D08DB-B01C-4493-A1B9-A3DCF97DB398}">
      <dsp:nvSpPr>
        <dsp:cNvPr id="0" name=""/>
        <dsp:cNvSpPr/>
      </dsp:nvSpPr>
      <dsp:spPr>
        <a:xfrm>
          <a:off x="2654892" y="216017"/>
          <a:ext cx="1946573" cy="1341565"/>
        </a:xfrm>
        <a:prstGeom prst="roundRect">
          <a:avLst>
            <a:gd name="adj" fmla="val 10000"/>
          </a:avLst>
        </a:prstGeom>
        <a:solidFill>
          <a:schemeClr val="bg1"/>
        </a:solidFill>
        <a:ln w="5715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100000"/>
            </a:lnSpc>
            <a:spcBef>
              <a:spcPct val="0"/>
            </a:spcBef>
            <a:spcAft>
              <a:spcPct val="35000"/>
            </a:spcAft>
          </a:pPr>
          <a:r>
            <a:rPr lang="es-ES" sz="2800" b="1" kern="1200" dirty="0" smtClean="0">
              <a:solidFill>
                <a:schemeClr val="tx1"/>
              </a:solidFill>
              <a:latin typeface="+mn-lt"/>
              <a:ea typeface="Roboto Condensed Light" pitchFamily="2" charset="0"/>
              <a:cs typeface="Roboto Condensed Light" pitchFamily="2" charset="0"/>
            </a:rPr>
            <a:t>Control </a:t>
          </a:r>
        </a:p>
        <a:p>
          <a:pPr lvl="0" algn="ctr" defTabSz="1244600">
            <a:lnSpc>
              <a:spcPct val="90000"/>
            </a:lnSpc>
            <a:spcBef>
              <a:spcPct val="0"/>
            </a:spcBef>
            <a:spcAft>
              <a:spcPct val="35000"/>
            </a:spcAft>
          </a:pPr>
          <a:r>
            <a:rPr lang="es-ES" sz="1600" b="0" kern="1200" dirty="0" smtClean="0">
              <a:solidFill>
                <a:schemeClr val="tx1"/>
              </a:solidFill>
              <a:latin typeface="+mn-lt"/>
              <a:ea typeface="Roboto Condensed Light" pitchFamily="2" charset="0"/>
              <a:cs typeface="Roboto Condensed Light" pitchFamily="2" charset="0"/>
            </a:rPr>
            <a:t>del cumplimiento de la obligación de publicar</a:t>
          </a:r>
          <a:endParaRPr lang="es-ES" sz="1600" kern="1200" dirty="0">
            <a:latin typeface="+mn-lt"/>
          </a:endParaRPr>
        </a:p>
      </dsp:txBody>
      <dsp:txXfrm>
        <a:off x="2654892" y="216017"/>
        <a:ext cx="1946573" cy="1341565"/>
      </dsp:txXfrm>
    </dsp:sp>
    <dsp:sp modelId="{15FF6DC8-E529-4170-8915-BF0819FFAF79}">
      <dsp:nvSpPr>
        <dsp:cNvPr id="0" name=""/>
        <dsp:cNvSpPr/>
      </dsp:nvSpPr>
      <dsp:spPr>
        <a:xfrm rot="19885884">
          <a:off x="4379854" y="1845596"/>
          <a:ext cx="1795317" cy="491224"/>
        </a:xfrm>
        <a:prstGeom prst="leftArrow">
          <a:avLst>
            <a:gd name="adj1" fmla="val 60000"/>
            <a:gd name="adj2" fmla="val 50000"/>
          </a:avLst>
        </a:prstGeom>
        <a:solidFill>
          <a:srgbClr val="DBA817"/>
        </a:solidFill>
        <a:ln>
          <a:solidFill>
            <a:srgbClr val="DBA817"/>
          </a:solidFill>
        </a:ln>
        <a:effectLst/>
      </dsp:spPr>
      <dsp:style>
        <a:lnRef idx="0">
          <a:scrgbClr r="0" g="0" b="0"/>
        </a:lnRef>
        <a:fillRef idx="1">
          <a:scrgbClr r="0" g="0" b="0"/>
        </a:fillRef>
        <a:effectRef idx="0">
          <a:scrgbClr r="0" g="0" b="0"/>
        </a:effectRef>
        <a:fontRef idx="minor">
          <a:schemeClr val="lt1"/>
        </a:fontRef>
      </dsp:style>
    </dsp:sp>
    <dsp:sp modelId="{3730EC1E-DB38-43F8-9E77-7EB87D23BA84}">
      <dsp:nvSpPr>
        <dsp:cNvPr id="0" name=""/>
        <dsp:cNvSpPr/>
      </dsp:nvSpPr>
      <dsp:spPr>
        <a:xfrm>
          <a:off x="5084362" y="792085"/>
          <a:ext cx="1963029" cy="1739705"/>
        </a:xfrm>
        <a:prstGeom prst="roundRect">
          <a:avLst>
            <a:gd name="adj" fmla="val 10000"/>
          </a:avLst>
        </a:prstGeom>
        <a:solidFill>
          <a:schemeClr val="bg1"/>
        </a:solidFill>
        <a:ln w="5715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s-ES" sz="2600" b="1" kern="1200" dirty="0" smtClean="0">
              <a:solidFill>
                <a:schemeClr val="tx1"/>
              </a:solidFill>
              <a:latin typeface="+mn-lt"/>
              <a:ea typeface="Roboto Condensed Light" pitchFamily="2" charset="0"/>
              <a:cs typeface="Roboto Condensed Light" pitchFamily="2" charset="0"/>
            </a:rPr>
            <a:t>Evaluación</a:t>
          </a:r>
          <a:r>
            <a:rPr lang="es-ES" sz="2600" b="0" kern="1200" dirty="0" smtClean="0">
              <a:solidFill>
                <a:schemeClr val="tx1"/>
              </a:solidFill>
              <a:latin typeface="+mn-lt"/>
              <a:ea typeface="Roboto Condensed Light" pitchFamily="2" charset="0"/>
              <a:cs typeface="Roboto Condensed Light" pitchFamily="2" charset="0"/>
            </a:rPr>
            <a:t> </a:t>
          </a:r>
          <a:r>
            <a:rPr lang="es-ES" sz="1600" b="0" kern="1200" dirty="0" smtClean="0">
              <a:solidFill>
                <a:schemeClr val="tx1"/>
              </a:solidFill>
              <a:latin typeface="+mn-lt"/>
              <a:ea typeface="Roboto Condensed Light" pitchFamily="2" charset="0"/>
              <a:cs typeface="Roboto Condensed Light" pitchFamily="2" charset="0"/>
            </a:rPr>
            <a:t>del grado de aplicación y cumplimiento de la ley</a:t>
          </a:r>
          <a:endParaRPr lang="es-ES" sz="1600" kern="1200" dirty="0">
            <a:latin typeface="+mn-lt"/>
          </a:endParaRPr>
        </a:p>
      </dsp:txBody>
      <dsp:txXfrm>
        <a:off x="5084362" y="792085"/>
        <a:ext cx="1963029" cy="17397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D50B29-C1F5-410C-9E0B-1BCA00F3C0AD}">
      <dsp:nvSpPr>
        <dsp:cNvPr id="0" name=""/>
        <dsp:cNvSpPr/>
      </dsp:nvSpPr>
      <dsp:spPr>
        <a:xfrm>
          <a:off x="1" y="0"/>
          <a:ext cx="3701309" cy="1742429"/>
        </a:xfrm>
        <a:prstGeom prst="rect">
          <a:avLst/>
        </a:prstGeom>
        <a:solidFill>
          <a:srgbClr val="DBA817"/>
        </a:solidFill>
        <a:ln w="2540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s-ES" sz="2400" kern="1200" dirty="0" smtClean="0">
              <a:latin typeface="+mn-lt"/>
              <a:ea typeface="Roboto Condensed Light" pitchFamily="2" charset="0"/>
              <a:cs typeface="Roboto Condensed Light" pitchFamily="2" charset="0"/>
            </a:rPr>
            <a:t>Indicadores de Cumplimiento de Publicidad Activa </a:t>
          </a:r>
        </a:p>
        <a:p>
          <a:pPr lvl="0" algn="ctr" defTabSz="1066800">
            <a:lnSpc>
              <a:spcPct val="90000"/>
            </a:lnSpc>
            <a:spcBef>
              <a:spcPct val="0"/>
            </a:spcBef>
            <a:spcAft>
              <a:spcPct val="35000"/>
            </a:spcAft>
          </a:pPr>
          <a:r>
            <a:rPr lang="es-ES" sz="2400" kern="1200" dirty="0" smtClean="0">
              <a:latin typeface="+mn-lt"/>
              <a:ea typeface="Roboto Condensed Light" pitchFamily="2" charset="0"/>
              <a:cs typeface="Roboto Condensed Light" pitchFamily="2" charset="0"/>
            </a:rPr>
            <a:t>(</a:t>
          </a:r>
          <a:r>
            <a:rPr lang="es-ES" sz="2400" b="1" kern="1200" dirty="0" smtClean="0">
              <a:latin typeface="+mn-lt"/>
              <a:ea typeface="Roboto Condensed Light" pitchFamily="2" charset="0"/>
              <a:cs typeface="Roboto Condensed Light" pitchFamily="2" charset="0"/>
            </a:rPr>
            <a:t>ICPA-MESTA</a:t>
          </a:r>
          <a:r>
            <a:rPr lang="es-ES" sz="2400" kern="1200" dirty="0" smtClean="0">
              <a:latin typeface="+mn-lt"/>
              <a:ea typeface="Roboto Condensed Light" pitchFamily="2" charset="0"/>
              <a:cs typeface="Roboto Condensed Light" pitchFamily="2" charset="0"/>
            </a:rPr>
            <a:t>)</a:t>
          </a:r>
        </a:p>
      </dsp:txBody>
      <dsp:txXfrm>
        <a:off x="1" y="0"/>
        <a:ext cx="3701309" cy="1742429"/>
      </dsp:txXfrm>
    </dsp:sp>
    <dsp:sp modelId="{72390732-38B3-4CF5-9BF4-AECB12C9012C}">
      <dsp:nvSpPr>
        <dsp:cNvPr id="0" name=""/>
        <dsp:cNvSpPr/>
      </dsp:nvSpPr>
      <dsp:spPr>
        <a:xfrm>
          <a:off x="1" y="1850324"/>
          <a:ext cx="3701309" cy="1894091"/>
        </a:xfrm>
        <a:prstGeom prst="rect">
          <a:avLst/>
        </a:prstGeom>
        <a:solidFill>
          <a:schemeClr val="bg1">
            <a:lumMod val="95000"/>
            <a:alpha val="90000"/>
          </a:schemeClr>
        </a:solidFill>
        <a:ln w="25400" cap="flat" cmpd="sng" algn="ctr">
          <a:solidFill>
            <a:schemeClr val="bg1">
              <a:lumMod val="9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ctr" anchorCtr="0">
          <a:noAutofit/>
        </a:bodyPr>
        <a:lstStyle/>
        <a:p>
          <a:pPr marL="228600" lvl="1" indent="-228600" algn="ctr" defTabSz="1022350">
            <a:lnSpc>
              <a:spcPct val="90000"/>
            </a:lnSpc>
            <a:spcBef>
              <a:spcPct val="0"/>
            </a:spcBef>
            <a:spcAft>
              <a:spcPct val="15000"/>
            </a:spcAft>
            <a:buChar char="••"/>
          </a:pPr>
          <a:r>
            <a:rPr lang="es-ES" sz="2300" kern="1200" dirty="0" smtClean="0">
              <a:latin typeface="+mn-lt"/>
              <a:ea typeface="Roboto Condensed Light" pitchFamily="2" charset="0"/>
              <a:cs typeface="Roboto Condensed Light" pitchFamily="2" charset="0"/>
            </a:rPr>
            <a:t>Uno de los dos indicadores  que establece la metodología propuesta por el CTBG y la AEVAL</a:t>
          </a:r>
          <a:r>
            <a:rPr lang="es-ES" sz="2300" kern="1200" dirty="0" smtClean="0">
              <a:latin typeface="Roboto Condensed Light" pitchFamily="2" charset="0"/>
              <a:ea typeface="Roboto Condensed Light" pitchFamily="2" charset="0"/>
              <a:cs typeface="Roboto Condensed Light" pitchFamily="2" charset="0"/>
            </a:rPr>
            <a:t>.</a:t>
          </a:r>
          <a:endParaRPr lang="es-ES" sz="2300" kern="1200" dirty="0"/>
        </a:p>
      </dsp:txBody>
      <dsp:txXfrm>
        <a:off x="1" y="1850324"/>
        <a:ext cx="3701309" cy="1894091"/>
      </dsp:txXfrm>
    </dsp:sp>
    <dsp:sp modelId="{84CC4647-EDC5-4149-A84E-482C26F0642C}">
      <dsp:nvSpPr>
        <dsp:cNvPr id="0" name=""/>
        <dsp:cNvSpPr/>
      </dsp:nvSpPr>
      <dsp:spPr>
        <a:xfrm>
          <a:off x="4142100" y="0"/>
          <a:ext cx="3701309" cy="1746588"/>
        </a:xfrm>
        <a:prstGeom prst="rect">
          <a:avLst/>
        </a:prstGeom>
        <a:solidFill>
          <a:srgbClr val="DBA817"/>
        </a:solidFill>
        <a:ln w="2540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ES" sz="2300" kern="1200" dirty="0" smtClean="0">
              <a:latin typeface="+mn-lt"/>
              <a:ea typeface="Roboto Condensed Light" pitchFamily="2" charset="0"/>
              <a:cs typeface="Roboto Condensed Light" pitchFamily="2" charset="0"/>
            </a:rPr>
            <a:t>Indicadores de Transparencia Voluntaria</a:t>
          </a:r>
        </a:p>
        <a:p>
          <a:pPr lvl="0" algn="ctr" defTabSz="1022350">
            <a:lnSpc>
              <a:spcPct val="90000"/>
            </a:lnSpc>
            <a:spcBef>
              <a:spcPct val="0"/>
            </a:spcBef>
            <a:spcAft>
              <a:spcPct val="35000"/>
            </a:spcAft>
          </a:pPr>
          <a:r>
            <a:rPr lang="es-ES" sz="2300" kern="1200" dirty="0" smtClean="0">
              <a:latin typeface="+mn-lt"/>
              <a:ea typeface="Roboto Condensed Light" pitchFamily="2" charset="0"/>
              <a:cs typeface="Roboto Condensed Light" pitchFamily="2" charset="0"/>
            </a:rPr>
            <a:t>(</a:t>
          </a:r>
          <a:r>
            <a:rPr lang="es-ES" sz="2300" b="1" kern="1200" dirty="0" smtClean="0">
              <a:latin typeface="+mn-lt"/>
              <a:ea typeface="Roboto Condensed Light" pitchFamily="2" charset="0"/>
              <a:cs typeface="Roboto Condensed Light" pitchFamily="2" charset="0"/>
            </a:rPr>
            <a:t>ITV</a:t>
          </a:r>
          <a:r>
            <a:rPr lang="es-ES" sz="2300" kern="1200" dirty="0" smtClean="0">
              <a:latin typeface="+mn-lt"/>
              <a:ea typeface="Roboto Condensed Light" pitchFamily="2" charset="0"/>
              <a:cs typeface="Roboto Condensed Light" pitchFamily="2" charset="0"/>
            </a:rPr>
            <a:t>)</a:t>
          </a:r>
          <a:endParaRPr lang="es-ES" sz="2300" kern="1200" dirty="0">
            <a:latin typeface="+mn-lt"/>
            <a:ea typeface="Roboto Condensed Light" pitchFamily="2" charset="0"/>
            <a:cs typeface="Roboto Condensed Light" pitchFamily="2" charset="0"/>
          </a:endParaRPr>
        </a:p>
      </dsp:txBody>
      <dsp:txXfrm>
        <a:off x="4142100" y="0"/>
        <a:ext cx="3701309" cy="1746588"/>
      </dsp:txXfrm>
    </dsp:sp>
    <dsp:sp modelId="{630EB93C-76D9-4135-AB33-7E56DCE6176B}">
      <dsp:nvSpPr>
        <dsp:cNvPr id="0" name=""/>
        <dsp:cNvSpPr/>
      </dsp:nvSpPr>
      <dsp:spPr>
        <a:xfrm>
          <a:off x="4142100" y="1852051"/>
          <a:ext cx="3701309" cy="1892364"/>
        </a:xfrm>
        <a:prstGeom prst="rect">
          <a:avLst/>
        </a:prstGeom>
        <a:solidFill>
          <a:schemeClr val="bg1">
            <a:lumMod val="95000"/>
            <a:alpha val="90000"/>
          </a:schemeClr>
        </a:solidFill>
        <a:ln w="25400" cap="flat" cmpd="sng" algn="ctr">
          <a:solidFill>
            <a:schemeClr val="bg1">
              <a:lumMod val="9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ctr" anchorCtr="0">
          <a:noAutofit/>
        </a:bodyPr>
        <a:lstStyle/>
        <a:p>
          <a:pPr marL="228600" lvl="1" indent="-228600" algn="ctr" defTabSz="1022350">
            <a:lnSpc>
              <a:spcPct val="90000"/>
            </a:lnSpc>
            <a:spcBef>
              <a:spcPct val="0"/>
            </a:spcBef>
            <a:spcAft>
              <a:spcPct val="15000"/>
            </a:spcAft>
            <a:buChar char="••"/>
          </a:pPr>
          <a:r>
            <a:rPr lang="es-ES" sz="2300" b="0" kern="1200" dirty="0" smtClean="0">
              <a:solidFill>
                <a:srgbClr val="575756"/>
              </a:solidFill>
              <a:latin typeface="+mn-lt"/>
              <a:ea typeface="Roboto Condensed Light" pitchFamily="2" charset="0"/>
              <a:cs typeface="Roboto Condensed Light" pitchFamily="2" charset="0"/>
            </a:rPr>
            <a:t>E</a:t>
          </a:r>
          <a:r>
            <a:rPr lang="es-ES" sz="2300" b="0" kern="1200" dirty="0" smtClean="0">
              <a:latin typeface="+mn-lt"/>
              <a:ea typeface="Roboto Condensed Light" pitchFamily="2" charset="0"/>
              <a:cs typeface="Roboto Condensed Light" pitchFamily="2" charset="0"/>
            </a:rPr>
            <a:t>v</a:t>
          </a:r>
          <a:r>
            <a:rPr lang="es-ES" sz="2300" kern="1200" dirty="0" smtClean="0">
              <a:latin typeface="+mn-lt"/>
              <a:ea typeface="Roboto Condensed Light" pitchFamily="2" charset="0"/>
              <a:cs typeface="Roboto Condensed Light" pitchFamily="2" charset="0"/>
            </a:rPr>
            <a:t>aluación de algunas buenas prácticas que realizan las entidades canarias.</a:t>
          </a:r>
          <a:endParaRPr lang="es-ES" sz="2300" kern="1200" dirty="0">
            <a:latin typeface="+mn-lt"/>
          </a:endParaRPr>
        </a:p>
      </dsp:txBody>
      <dsp:txXfrm>
        <a:off x="4142100" y="1852051"/>
        <a:ext cx="3701309" cy="189236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F74C30-9868-49C0-93BA-02B0B0E66E71}">
      <dsp:nvSpPr>
        <dsp:cNvPr id="0" name=""/>
        <dsp:cNvSpPr/>
      </dsp:nvSpPr>
      <dsp:spPr>
        <a:xfrm>
          <a:off x="1098" y="580186"/>
          <a:ext cx="1503922" cy="1503922"/>
        </a:xfrm>
        <a:prstGeom prst="ellipse">
          <a:avLst/>
        </a:prstGeom>
        <a:solidFill>
          <a:srgbClr val="DBA817"/>
        </a:solidFill>
        <a:ln w="25400" cap="flat" cmpd="sng" algn="ctr">
          <a:solidFill>
            <a:srgbClr val="DBA81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latin typeface="+mn-lt"/>
              <a:ea typeface="Roboto Condensed Light" pitchFamily="2" charset="0"/>
              <a:cs typeface="Roboto Condensed Light" pitchFamily="2" charset="0"/>
            </a:rPr>
            <a:t>ICPA</a:t>
          </a:r>
          <a:endParaRPr lang="es-ES" sz="2800" kern="1200" dirty="0">
            <a:latin typeface="+mn-lt"/>
            <a:ea typeface="Roboto Condensed Light" pitchFamily="2" charset="0"/>
            <a:cs typeface="Roboto Condensed Light" pitchFamily="2" charset="0"/>
          </a:endParaRPr>
        </a:p>
      </dsp:txBody>
      <dsp:txXfrm>
        <a:off x="1098" y="580186"/>
        <a:ext cx="1503922" cy="1503922"/>
      </dsp:txXfrm>
    </dsp:sp>
    <dsp:sp modelId="{109FA56E-DB7B-4C02-AC92-2B40115D425D}">
      <dsp:nvSpPr>
        <dsp:cNvPr id="0" name=""/>
        <dsp:cNvSpPr/>
      </dsp:nvSpPr>
      <dsp:spPr>
        <a:xfrm>
          <a:off x="1627140" y="896010"/>
          <a:ext cx="872275" cy="872275"/>
        </a:xfrm>
        <a:prstGeom prst="mathPlus">
          <a:avLst/>
        </a:prstGeom>
        <a:solidFill>
          <a:srgbClr val="57575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a:off x="1627140" y="896010"/>
        <a:ext cx="872275" cy="872275"/>
      </dsp:txXfrm>
    </dsp:sp>
    <dsp:sp modelId="{C8F71B9D-BF2F-4407-909B-D41D0A16BE9B}">
      <dsp:nvSpPr>
        <dsp:cNvPr id="0" name=""/>
        <dsp:cNvSpPr/>
      </dsp:nvSpPr>
      <dsp:spPr>
        <a:xfrm>
          <a:off x="2621534" y="580186"/>
          <a:ext cx="1503922" cy="1503922"/>
        </a:xfrm>
        <a:prstGeom prst="ellipse">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latin typeface="+mn-lt"/>
              <a:ea typeface="Roboto Condensed Light" pitchFamily="2" charset="0"/>
              <a:cs typeface="Roboto Condensed Light" pitchFamily="2" charset="0"/>
            </a:rPr>
            <a:t>ITV</a:t>
          </a:r>
          <a:endParaRPr lang="es-ES" sz="1600" kern="1200" dirty="0">
            <a:latin typeface="+mn-lt"/>
            <a:ea typeface="Roboto Condensed Light" pitchFamily="2" charset="0"/>
            <a:cs typeface="Roboto Condensed Light" pitchFamily="2" charset="0"/>
          </a:endParaRPr>
        </a:p>
      </dsp:txBody>
      <dsp:txXfrm>
        <a:off x="2621534" y="580186"/>
        <a:ext cx="1503922" cy="1503922"/>
      </dsp:txXfrm>
    </dsp:sp>
    <dsp:sp modelId="{D60A2E86-84A3-424B-A881-6099B4E79180}">
      <dsp:nvSpPr>
        <dsp:cNvPr id="0" name=""/>
        <dsp:cNvSpPr/>
      </dsp:nvSpPr>
      <dsp:spPr>
        <a:xfrm>
          <a:off x="4247575" y="896010"/>
          <a:ext cx="872275" cy="872275"/>
        </a:xfrm>
        <a:prstGeom prst="mathEqual">
          <a:avLst/>
        </a:prstGeom>
        <a:solidFill>
          <a:srgbClr val="57575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S" sz="3600" kern="1200"/>
        </a:p>
      </dsp:txBody>
      <dsp:txXfrm>
        <a:off x="4247575" y="896010"/>
        <a:ext cx="872275" cy="872275"/>
      </dsp:txXfrm>
    </dsp:sp>
    <dsp:sp modelId="{19B66DA6-C533-4A32-90C9-EDFECE46B023}">
      <dsp:nvSpPr>
        <dsp:cNvPr id="0" name=""/>
        <dsp:cNvSpPr/>
      </dsp:nvSpPr>
      <dsp:spPr>
        <a:xfrm>
          <a:off x="5241969" y="288034"/>
          <a:ext cx="2029739" cy="2088227"/>
        </a:xfrm>
        <a:prstGeom prst="ellipse">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 sz="2400" kern="1200" dirty="0" smtClean="0">
              <a:latin typeface="+mn-lt"/>
              <a:ea typeface="Roboto Condensed Light" pitchFamily="2" charset="0"/>
              <a:cs typeface="Roboto Condensed Light" pitchFamily="2" charset="0"/>
            </a:rPr>
            <a:t>ITCanarias</a:t>
          </a:r>
          <a:endParaRPr lang="es-ES" sz="2400" kern="1200" dirty="0">
            <a:latin typeface="+mn-lt"/>
            <a:ea typeface="Roboto Condensed Light" pitchFamily="2" charset="0"/>
            <a:cs typeface="Roboto Condensed Light" pitchFamily="2" charset="0"/>
          </a:endParaRPr>
        </a:p>
      </dsp:txBody>
      <dsp:txXfrm>
        <a:off x="5241969" y="288034"/>
        <a:ext cx="2029739" cy="208822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D6CFE7-9915-42B1-8A69-B9525B7CCB47}">
      <dsp:nvSpPr>
        <dsp:cNvPr id="0" name=""/>
        <dsp:cNvSpPr/>
      </dsp:nvSpPr>
      <dsp:spPr>
        <a:xfrm>
          <a:off x="397096" y="1159"/>
          <a:ext cx="2906556" cy="1268297"/>
        </a:xfrm>
        <a:prstGeom prst="roundRect">
          <a:avLst>
            <a:gd name="adj" fmla="val 10000"/>
          </a:avLst>
        </a:prstGeom>
        <a:solidFill>
          <a:srgbClr val="57575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kern="1200" dirty="0" smtClean="0">
              <a:latin typeface="+mn-lt"/>
              <a:ea typeface="Roboto Condensed Light" pitchFamily="2" charset="0"/>
              <a:cs typeface="Roboto Condensed Light" pitchFamily="2" charset="0"/>
            </a:rPr>
            <a:t>7 CRITERIOS </a:t>
          </a:r>
        </a:p>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INFORMACIÓN</a:t>
          </a:r>
        </a:p>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(ICIO)</a:t>
          </a:r>
          <a:endParaRPr lang="es-ES" sz="2000" b="1" kern="1200" dirty="0">
            <a:latin typeface="+mn-lt"/>
            <a:ea typeface="Roboto Condensed Light" pitchFamily="2" charset="0"/>
            <a:cs typeface="Roboto Condensed Light" pitchFamily="2" charset="0"/>
          </a:endParaRPr>
        </a:p>
      </dsp:txBody>
      <dsp:txXfrm>
        <a:off x="397096" y="1159"/>
        <a:ext cx="2906556" cy="1268297"/>
      </dsp:txXfrm>
    </dsp:sp>
    <dsp:sp modelId="{1DE1ECBE-5AA3-4FBD-824F-443FB3F34E4E}">
      <dsp:nvSpPr>
        <dsp:cNvPr id="0" name=""/>
        <dsp:cNvSpPr/>
      </dsp:nvSpPr>
      <dsp:spPr>
        <a:xfrm>
          <a:off x="687752" y="1269456"/>
          <a:ext cx="413518" cy="1001859"/>
        </a:xfrm>
        <a:custGeom>
          <a:avLst/>
          <a:gdLst/>
          <a:ahLst/>
          <a:cxnLst/>
          <a:rect l="0" t="0" r="0" b="0"/>
          <a:pathLst>
            <a:path>
              <a:moveTo>
                <a:pt x="0" y="0"/>
              </a:moveTo>
              <a:lnTo>
                <a:pt x="0" y="1001859"/>
              </a:lnTo>
              <a:lnTo>
                <a:pt x="413518" y="1001859"/>
              </a:lnTo>
            </a:path>
          </a:pathLst>
        </a:custGeom>
        <a:noFill/>
        <a:ln w="25400" cap="flat" cmpd="sng" algn="ctr">
          <a:solidFill>
            <a:srgbClr val="DBA817"/>
          </a:solidFill>
          <a:prstDash val="solid"/>
        </a:ln>
        <a:effectLst/>
      </dsp:spPr>
      <dsp:style>
        <a:lnRef idx="2">
          <a:scrgbClr r="0" g="0" b="0"/>
        </a:lnRef>
        <a:fillRef idx="0">
          <a:scrgbClr r="0" g="0" b="0"/>
        </a:fillRef>
        <a:effectRef idx="0">
          <a:scrgbClr r="0" g="0" b="0"/>
        </a:effectRef>
        <a:fontRef idx="minor"/>
      </dsp:style>
    </dsp:sp>
    <dsp:sp modelId="{C1C71120-6E21-45BC-8403-A66A429C3162}">
      <dsp:nvSpPr>
        <dsp:cNvPr id="0" name=""/>
        <dsp:cNvSpPr/>
      </dsp:nvSpPr>
      <dsp:spPr>
        <a:xfrm>
          <a:off x="1101270" y="1612974"/>
          <a:ext cx="2921162" cy="1316682"/>
        </a:xfrm>
        <a:prstGeom prst="roundRect">
          <a:avLst>
            <a:gd name="adj" fmla="val 10000"/>
          </a:avLst>
        </a:prstGeom>
        <a:solidFill>
          <a:schemeClr val="lt1">
            <a:alpha val="90000"/>
            <a:hueOff val="0"/>
            <a:satOff val="0"/>
            <a:lumOff val="0"/>
            <a:alphaOff val="0"/>
          </a:schemeClr>
        </a:solidFill>
        <a:ln w="25400" cap="flat" cmpd="sng" algn="ctr">
          <a:solidFill>
            <a:srgbClr val="DBA81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Publicación</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 Contenido</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 Forma de publicación </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 Actualización</a:t>
          </a:r>
          <a:endParaRPr lang="es-ES" sz="1400" kern="1200" dirty="0">
            <a:latin typeface="+mn-lt"/>
            <a:ea typeface="Roboto Condensed Light" pitchFamily="2" charset="0"/>
            <a:cs typeface="Roboto Condensed Light" pitchFamily="2" charset="0"/>
          </a:endParaRPr>
        </a:p>
      </dsp:txBody>
      <dsp:txXfrm>
        <a:off x="1101270" y="1612974"/>
        <a:ext cx="2921162" cy="1316682"/>
      </dsp:txXfrm>
    </dsp:sp>
    <dsp:sp modelId="{9F83E4DE-0D42-473A-A73C-DB4C7F94BB71}">
      <dsp:nvSpPr>
        <dsp:cNvPr id="0" name=""/>
        <dsp:cNvSpPr/>
      </dsp:nvSpPr>
      <dsp:spPr>
        <a:xfrm>
          <a:off x="687752" y="1269456"/>
          <a:ext cx="434987" cy="2740967"/>
        </a:xfrm>
        <a:custGeom>
          <a:avLst/>
          <a:gdLst/>
          <a:ahLst/>
          <a:cxnLst/>
          <a:rect l="0" t="0" r="0" b="0"/>
          <a:pathLst>
            <a:path>
              <a:moveTo>
                <a:pt x="0" y="0"/>
              </a:moveTo>
              <a:lnTo>
                <a:pt x="0" y="2740967"/>
              </a:lnTo>
              <a:lnTo>
                <a:pt x="434987" y="2740967"/>
              </a:lnTo>
            </a:path>
          </a:pathLst>
        </a:custGeom>
        <a:noFill/>
        <a:ln w="25400" cap="flat" cmpd="sng" algn="ctr">
          <a:solidFill>
            <a:srgbClr val="DBA817"/>
          </a:solidFill>
          <a:prstDash val="solid"/>
        </a:ln>
        <a:effectLst/>
      </dsp:spPr>
      <dsp:style>
        <a:lnRef idx="2">
          <a:scrgbClr r="0" g="0" b="0"/>
        </a:lnRef>
        <a:fillRef idx="0">
          <a:scrgbClr r="0" g="0" b="0"/>
        </a:fillRef>
        <a:effectRef idx="0">
          <a:scrgbClr r="0" g="0" b="0"/>
        </a:effectRef>
        <a:fontRef idx="minor"/>
      </dsp:style>
    </dsp:sp>
    <dsp:sp modelId="{9A8FCB43-E98B-4ABB-B4B8-677B0E93F0A7}">
      <dsp:nvSpPr>
        <dsp:cNvPr id="0" name=""/>
        <dsp:cNvSpPr/>
      </dsp:nvSpPr>
      <dsp:spPr>
        <a:xfrm>
          <a:off x="1122740" y="3139345"/>
          <a:ext cx="3044095" cy="1742158"/>
        </a:xfrm>
        <a:prstGeom prst="roundRect">
          <a:avLst>
            <a:gd name="adj" fmla="val 10000"/>
          </a:avLst>
        </a:prstGeom>
        <a:solidFill>
          <a:schemeClr val="lt1">
            <a:alpha val="90000"/>
            <a:hueOff val="0"/>
            <a:satOff val="0"/>
            <a:lumOff val="0"/>
            <a:alphaOff val="0"/>
          </a:schemeClr>
        </a:solidFill>
        <a:ln w="25400" cap="flat" cmpd="sng" algn="ctr">
          <a:solidFill>
            <a:srgbClr val="DBA81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Atributos</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-Accesibilidad/nº </a:t>
          </a:r>
          <a:r>
            <a:rPr lang="es-ES" sz="1400" kern="1200" dirty="0" err="1" smtClean="0">
              <a:latin typeface="+mn-lt"/>
              <a:ea typeface="Roboto Condensed Light" pitchFamily="2" charset="0"/>
              <a:cs typeface="Roboto Condensed Light" pitchFamily="2" charset="0"/>
            </a:rPr>
            <a:t>clicks</a:t>
          </a:r>
          <a:endParaRPr lang="es-ES" sz="1400" kern="1200" dirty="0" smtClean="0">
            <a:latin typeface="+mn-lt"/>
            <a:ea typeface="Roboto Condensed Light" pitchFamily="2" charset="0"/>
            <a:cs typeface="Roboto Condensed Light" pitchFamily="2" charset="0"/>
          </a:endParaRP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 Claridad/comprensible</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 Estructura/ordenada</a:t>
          </a:r>
        </a:p>
        <a:p>
          <a:pPr lvl="0" algn="l" defTabSz="889000">
            <a:lnSpc>
              <a:spcPct val="90000"/>
            </a:lnSpc>
            <a:spcBef>
              <a:spcPct val="0"/>
            </a:spcBef>
            <a:spcAft>
              <a:spcPct val="35000"/>
            </a:spcAft>
          </a:pPr>
          <a:r>
            <a:rPr lang="es-ES" sz="1400" kern="1200" dirty="0" smtClean="0">
              <a:latin typeface="+mn-lt"/>
              <a:ea typeface="Roboto Condensed Light" pitchFamily="2" charset="0"/>
              <a:cs typeface="Roboto Condensed Light" pitchFamily="2" charset="0"/>
            </a:rPr>
            <a:t>-Reutilización</a:t>
          </a:r>
        </a:p>
        <a:p>
          <a:pPr lvl="0" algn="ctr" defTabSz="889000">
            <a:lnSpc>
              <a:spcPct val="90000"/>
            </a:lnSpc>
            <a:spcBef>
              <a:spcPct val="0"/>
            </a:spcBef>
            <a:spcAft>
              <a:spcPct val="35000"/>
            </a:spcAft>
          </a:pPr>
          <a:r>
            <a:rPr lang="es-ES" sz="800" kern="1200" dirty="0" smtClean="0">
              <a:latin typeface="+mn-lt"/>
            </a:rPr>
            <a:t> </a:t>
          </a:r>
        </a:p>
        <a:p>
          <a:pPr lvl="0" algn="ctr" defTabSz="889000">
            <a:lnSpc>
              <a:spcPct val="90000"/>
            </a:lnSpc>
            <a:spcBef>
              <a:spcPct val="0"/>
            </a:spcBef>
            <a:spcAft>
              <a:spcPct val="35000"/>
            </a:spcAft>
          </a:pPr>
          <a:endParaRPr lang="es-ES" sz="800" kern="1200" dirty="0"/>
        </a:p>
      </dsp:txBody>
      <dsp:txXfrm>
        <a:off x="1122740" y="3139345"/>
        <a:ext cx="3044095" cy="1742158"/>
      </dsp:txXfrm>
    </dsp:sp>
    <dsp:sp modelId="{55BA0DD0-00AC-4DFA-AA78-EC2D62A05899}">
      <dsp:nvSpPr>
        <dsp:cNvPr id="0" name=""/>
        <dsp:cNvSpPr/>
      </dsp:nvSpPr>
      <dsp:spPr>
        <a:xfrm>
          <a:off x="4693329" y="2047"/>
          <a:ext cx="3083534" cy="1268297"/>
        </a:xfrm>
        <a:prstGeom prst="roundRect">
          <a:avLst>
            <a:gd name="adj" fmla="val 10000"/>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kern="1200" dirty="0" smtClean="0">
              <a:latin typeface="+mn-lt"/>
              <a:ea typeface="Roboto Condensed Light" pitchFamily="2" charset="0"/>
              <a:cs typeface="Roboto Condensed Light" pitchFamily="2" charset="0"/>
            </a:rPr>
            <a:t>3 CRITERIOS </a:t>
          </a:r>
        </a:p>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SOPORTE WEB</a:t>
          </a:r>
        </a:p>
        <a:p>
          <a:pPr lvl="0" algn="ctr" defTabSz="889000">
            <a:lnSpc>
              <a:spcPct val="90000"/>
            </a:lnSpc>
            <a:spcBef>
              <a:spcPct val="0"/>
            </a:spcBef>
            <a:spcAft>
              <a:spcPct val="35000"/>
            </a:spcAft>
          </a:pPr>
          <a:r>
            <a:rPr lang="es-ES" sz="2000" b="1" kern="1200" dirty="0" smtClean="0">
              <a:latin typeface="+mn-lt"/>
              <a:ea typeface="Roboto Condensed Light" pitchFamily="2" charset="0"/>
              <a:cs typeface="Roboto Condensed Light" pitchFamily="2" charset="0"/>
            </a:rPr>
            <a:t>(ICS)</a:t>
          </a:r>
          <a:endParaRPr lang="es-ES" sz="2000" b="1" kern="1200" dirty="0">
            <a:latin typeface="+mn-lt"/>
            <a:ea typeface="Roboto Condensed Light" pitchFamily="2" charset="0"/>
            <a:cs typeface="Roboto Condensed Light" pitchFamily="2" charset="0"/>
          </a:endParaRPr>
        </a:p>
      </dsp:txBody>
      <dsp:txXfrm>
        <a:off x="4693329" y="2047"/>
        <a:ext cx="3083534" cy="1268297"/>
      </dsp:txXfrm>
    </dsp:sp>
    <dsp:sp modelId="{BEC12F26-08C5-4009-97B3-359F472BCEE1}">
      <dsp:nvSpPr>
        <dsp:cNvPr id="0" name=""/>
        <dsp:cNvSpPr/>
      </dsp:nvSpPr>
      <dsp:spPr>
        <a:xfrm>
          <a:off x="4943774" y="1270344"/>
          <a:ext cx="91440" cy="845510"/>
        </a:xfrm>
        <a:custGeom>
          <a:avLst/>
          <a:gdLst/>
          <a:ahLst/>
          <a:cxnLst/>
          <a:rect l="0" t="0" r="0" b="0"/>
          <a:pathLst>
            <a:path>
              <a:moveTo>
                <a:pt x="57908" y="0"/>
              </a:moveTo>
              <a:lnTo>
                <a:pt x="45720" y="845510"/>
              </a:lnTo>
            </a:path>
          </a:pathLst>
        </a:custGeom>
        <a:noFill/>
        <a:ln w="25400" cap="flat" cmpd="sng" algn="ctr">
          <a:solidFill>
            <a:srgbClr val="575756"/>
          </a:solidFill>
          <a:prstDash val="solid"/>
        </a:ln>
        <a:effectLst/>
      </dsp:spPr>
      <dsp:style>
        <a:lnRef idx="2">
          <a:scrgbClr r="0" g="0" b="0"/>
        </a:lnRef>
        <a:fillRef idx="0">
          <a:scrgbClr r="0" g="0" b="0"/>
        </a:fillRef>
        <a:effectRef idx="0">
          <a:scrgbClr r="0" g="0" b="0"/>
        </a:effectRef>
        <a:fontRef idx="minor"/>
      </dsp:style>
    </dsp:sp>
    <dsp:sp modelId="{204C0CC8-D93B-4CBA-91D2-39BDE0B08031}">
      <dsp:nvSpPr>
        <dsp:cNvPr id="0" name=""/>
        <dsp:cNvSpPr/>
      </dsp:nvSpPr>
      <dsp:spPr>
        <a:xfrm>
          <a:off x="4989494" y="1584171"/>
          <a:ext cx="2777063" cy="1063365"/>
        </a:xfrm>
        <a:prstGeom prst="roundRect">
          <a:avLst>
            <a:gd name="adj" fmla="val 10000"/>
          </a:avLst>
        </a:prstGeom>
        <a:solidFill>
          <a:schemeClr val="lt1">
            <a:alpha val="90000"/>
            <a:hueOff val="0"/>
            <a:satOff val="0"/>
            <a:lumOff val="0"/>
            <a:alphaOff val="0"/>
          </a:schemeClr>
        </a:solidFill>
        <a:ln w="25400" cap="flat" cmpd="sng" algn="ctr">
          <a:solidFill>
            <a:srgbClr val="575756"/>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t" anchorCtr="0">
          <a:noAutofit/>
        </a:bodyPr>
        <a:lstStyle/>
        <a:p>
          <a:pPr lvl="0" algn="l" defTabSz="577850">
            <a:lnSpc>
              <a:spcPct val="100000"/>
            </a:lnSpc>
            <a:spcBef>
              <a:spcPct val="0"/>
            </a:spcBef>
            <a:spcAft>
              <a:spcPct val="35000"/>
            </a:spcAft>
          </a:pPr>
          <a:r>
            <a:rPr lang="es-ES" sz="1300" kern="1200" dirty="0" smtClean="0"/>
            <a:t>- </a:t>
          </a:r>
          <a:r>
            <a:rPr lang="es-ES" sz="1400" kern="1200" dirty="0" smtClean="0">
              <a:latin typeface="+mn-lt"/>
              <a:ea typeface="Roboto Condensed Light" pitchFamily="2" charset="0"/>
              <a:cs typeface="Roboto Condensed Light" pitchFamily="2" charset="0"/>
            </a:rPr>
            <a:t>Lugar de publicación</a:t>
          </a:r>
        </a:p>
        <a:p>
          <a:pPr lvl="0" algn="l" defTabSz="577850">
            <a:lnSpc>
              <a:spcPct val="100000"/>
            </a:lnSpc>
            <a:spcBef>
              <a:spcPct val="0"/>
            </a:spcBef>
            <a:spcAft>
              <a:spcPct val="35000"/>
            </a:spcAft>
          </a:pPr>
          <a:r>
            <a:rPr lang="es-ES" sz="1400" kern="1200" dirty="0" smtClean="0">
              <a:latin typeface="+mn-lt"/>
              <a:ea typeface="Roboto Condensed Light" pitchFamily="2" charset="0"/>
              <a:cs typeface="Roboto Condensed Light" pitchFamily="2" charset="0"/>
            </a:rPr>
            <a:t>- Accesibilidad</a:t>
          </a:r>
        </a:p>
        <a:p>
          <a:pPr lvl="0" algn="l" defTabSz="577850">
            <a:lnSpc>
              <a:spcPct val="100000"/>
            </a:lnSpc>
            <a:spcBef>
              <a:spcPct val="0"/>
            </a:spcBef>
            <a:spcAft>
              <a:spcPct val="35000"/>
            </a:spcAft>
          </a:pPr>
          <a:r>
            <a:rPr lang="es-ES" sz="1400" kern="1200" dirty="0" smtClean="0">
              <a:latin typeface="+mn-lt"/>
              <a:ea typeface="Roboto Condensed Light" pitchFamily="2" charset="0"/>
              <a:cs typeface="Roboto Condensed Light" pitchFamily="2" charset="0"/>
            </a:rPr>
            <a:t>-Estructura según la ley</a:t>
          </a:r>
        </a:p>
        <a:p>
          <a:pPr lvl="0" algn="ctr" defTabSz="577850">
            <a:lnSpc>
              <a:spcPct val="90000"/>
            </a:lnSpc>
            <a:spcBef>
              <a:spcPct val="0"/>
            </a:spcBef>
            <a:spcAft>
              <a:spcPct val="35000"/>
            </a:spcAft>
          </a:pPr>
          <a:endParaRPr lang="es-ES" sz="1300" kern="1200" dirty="0"/>
        </a:p>
      </dsp:txBody>
      <dsp:txXfrm>
        <a:off x="4989494" y="1584171"/>
        <a:ext cx="2777063" cy="106336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8D6C8D-1829-4CAB-B8F9-57CC17E4F867}">
      <dsp:nvSpPr>
        <dsp:cNvPr id="0" name=""/>
        <dsp:cNvSpPr/>
      </dsp:nvSpPr>
      <dsp:spPr>
        <a:xfrm>
          <a:off x="122756" y="63024"/>
          <a:ext cx="1820014" cy="1234164"/>
        </a:xfrm>
        <a:prstGeom prst="roundRect">
          <a:avLst>
            <a:gd name="adj" fmla="val 10000"/>
          </a:avLst>
        </a:prstGeom>
        <a:solidFill>
          <a:srgbClr val="5757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s-ES" sz="1400" b="1" kern="1200" dirty="0" smtClean="0">
            <a:solidFill>
              <a:schemeClr val="bg1"/>
            </a:solidFill>
            <a:latin typeface="Roboto Condensed Light" pitchFamily="2" charset="0"/>
            <a:ea typeface="Roboto Condensed Light" pitchFamily="2" charset="0"/>
            <a:cs typeface="Roboto Condensed Light" pitchFamily="2" charset="0"/>
          </a:endParaRPr>
        </a:p>
      </dsp:txBody>
      <dsp:txXfrm>
        <a:off x="122756" y="63024"/>
        <a:ext cx="1820014" cy="1234164"/>
      </dsp:txXfrm>
    </dsp:sp>
    <dsp:sp modelId="{091A4932-B59F-4DDA-BE32-A98D157E8097}">
      <dsp:nvSpPr>
        <dsp:cNvPr id="0" name=""/>
        <dsp:cNvSpPr/>
      </dsp:nvSpPr>
      <dsp:spPr>
        <a:xfrm>
          <a:off x="2358222" y="47874"/>
          <a:ext cx="1767493" cy="1264464"/>
        </a:xfrm>
        <a:prstGeom prst="roundRect">
          <a:avLst>
            <a:gd name="adj" fmla="val 10000"/>
          </a:avLst>
        </a:prstGeom>
        <a:solidFill>
          <a:srgbClr val="5757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s-ES" sz="1400" b="1" kern="1200" dirty="0">
            <a:solidFill>
              <a:schemeClr val="bg1"/>
            </a:solidFill>
            <a:latin typeface="Roboto Condensed Light" pitchFamily="2" charset="0"/>
            <a:ea typeface="Roboto Condensed Light" pitchFamily="2" charset="0"/>
            <a:cs typeface="Roboto Condensed Light" pitchFamily="2" charset="0"/>
          </a:endParaRPr>
        </a:p>
      </dsp:txBody>
      <dsp:txXfrm>
        <a:off x="2358222" y="47874"/>
        <a:ext cx="1767493" cy="1264464"/>
      </dsp:txXfrm>
    </dsp:sp>
    <dsp:sp modelId="{E104D949-4FFA-4FFB-AB35-9C8EF41719AE}">
      <dsp:nvSpPr>
        <dsp:cNvPr id="0" name=""/>
        <dsp:cNvSpPr/>
      </dsp:nvSpPr>
      <dsp:spPr>
        <a:xfrm>
          <a:off x="1805600" y="3866460"/>
          <a:ext cx="637270" cy="637270"/>
        </a:xfrm>
        <a:prstGeom prst="triangle">
          <a:avLst/>
        </a:prstGeom>
        <a:solidFill>
          <a:srgbClr val="5757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3A973-D0FB-4B35-B3BF-2E06933C349A}">
      <dsp:nvSpPr>
        <dsp:cNvPr id="0" name=""/>
        <dsp:cNvSpPr/>
      </dsp:nvSpPr>
      <dsp:spPr>
        <a:xfrm rot="240000">
          <a:off x="211839" y="3593382"/>
          <a:ext cx="3824792" cy="267455"/>
        </a:xfrm>
        <a:prstGeom prst="rect">
          <a:avLst/>
        </a:prstGeom>
        <a:solidFill>
          <a:srgbClr val="5757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52E4A9-BDE5-4355-84BE-15F27DB940B6}">
      <dsp:nvSpPr>
        <dsp:cNvPr id="0" name=""/>
        <dsp:cNvSpPr/>
      </dsp:nvSpPr>
      <dsp:spPr>
        <a:xfrm rot="240000">
          <a:off x="2508295" y="2924677"/>
          <a:ext cx="1526056" cy="710986"/>
        </a:xfrm>
        <a:prstGeom prst="roundRect">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smtClean="0">
              <a:latin typeface="+mn-lt"/>
              <a:ea typeface="Roboto Condensed Light" pitchFamily="2" charset="0"/>
              <a:cs typeface="Roboto Condensed Light" pitchFamily="2" charset="0"/>
            </a:rPr>
            <a:t>Convenios y encomiendas de gestión </a:t>
          </a:r>
          <a:endParaRPr lang="es-ES" sz="1600" b="1" kern="1200" dirty="0">
            <a:latin typeface="+mn-lt"/>
            <a:ea typeface="Roboto Condensed Light" pitchFamily="2" charset="0"/>
            <a:cs typeface="Roboto Condensed Light" pitchFamily="2" charset="0"/>
          </a:endParaRPr>
        </a:p>
      </dsp:txBody>
      <dsp:txXfrm rot="240000">
        <a:off x="2508295" y="2924677"/>
        <a:ext cx="1526056" cy="710986"/>
      </dsp:txXfrm>
    </dsp:sp>
    <dsp:sp modelId="{02AF5610-D4D0-471E-B57F-1B3444454273}">
      <dsp:nvSpPr>
        <dsp:cNvPr id="0" name=""/>
        <dsp:cNvSpPr/>
      </dsp:nvSpPr>
      <dsp:spPr>
        <a:xfrm rot="240000">
          <a:off x="2563525" y="2159952"/>
          <a:ext cx="1526056" cy="710986"/>
        </a:xfrm>
        <a:prstGeom prst="roundRect">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smtClean="0">
              <a:latin typeface="+mn-lt"/>
              <a:ea typeface="Roboto Condensed Light" pitchFamily="2" charset="0"/>
              <a:cs typeface="Roboto Condensed Light" pitchFamily="2" charset="0"/>
            </a:rPr>
            <a:t>Personal de libre nombramiento </a:t>
          </a:r>
          <a:endParaRPr lang="es-ES" sz="1600" b="1" kern="1200" dirty="0">
            <a:latin typeface="+mn-lt"/>
            <a:ea typeface="Roboto Condensed Light" pitchFamily="2" charset="0"/>
            <a:cs typeface="Roboto Condensed Light" pitchFamily="2" charset="0"/>
          </a:endParaRPr>
        </a:p>
      </dsp:txBody>
      <dsp:txXfrm rot="240000">
        <a:off x="2563525" y="2159952"/>
        <a:ext cx="1526056" cy="710986"/>
      </dsp:txXfrm>
    </dsp:sp>
    <dsp:sp modelId="{42AEA317-75A4-45B2-962D-C6D0CD490452}">
      <dsp:nvSpPr>
        <dsp:cNvPr id="0" name=""/>
        <dsp:cNvSpPr/>
      </dsp:nvSpPr>
      <dsp:spPr>
        <a:xfrm rot="240000">
          <a:off x="2618755" y="1412221"/>
          <a:ext cx="1526056" cy="710986"/>
        </a:xfrm>
        <a:prstGeom prst="roundRect">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smtClean="0">
              <a:latin typeface="+mn-lt"/>
              <a:ea typeface="Roboto Condensed Light" pitchFamily="2" charset="0"/>
              <a:cs typeface="Roboto Condensed Light" pitchFamily="2" charset="0"/>
            </a:rPr>
            <a:t>Normativa</a:t>
          </a:r>
          <a:r>
            <a:rPr lang="es-ES" sz="900" kern="1200" dirty="0" smtClean="0"/>
            <a:t> </a:t>
          </a:r>
          <a:endParaRPr lang="es-ES" sz="900" kern="1200" dirty="0"/>
        </a:p>
      </dsp:txBody>
      <dsp:txXfrm rot="240000">
        <a:off x="2618755" y="1412221"/>
        <a:ext cx="1526056" cy="710986"/>
      </dsp:txXfrm>
    </dsp:sp>
    <dsp:sp modelId="{811A1931-9138-4F42-A4D8-94D3542E671B}">
      <dsp:nvSpPr>
        <dsp:cNvPr id="0" name=""/>
        <dsp:cNvSpPr/>
      </dsp:nvSpPr>
      <dsp:spPr>
        <a:xfrm rot="240000">
          <a:off x="320332" y="2771732"/>
          <a:ext cx="1526056" cy="710986"/>
        </a:xfrm>
        <a:prstGeom prst="roundRect">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smtClean="0">
              <a:latin typeface="+mn-lt"/>
              <a:ea typeface="Roboto Condensed Light" pitchFamily="2" charset="0"/>
              <a:cs typeface="Roboto Condensed Light" pitchFamily="2" charset="0"/>
            </a:rPr>
            <a:t>Institucional</a:t>
          </a:r>
          <a:r>
            <a:rPr lang="es-ES" sz="1600" kern="1200" dirty="0" smtClean="0">
              <a:latin typeface="Roboto Condensed Light" pitchFamily="2" charset="0"/>
              <a:ea typeface="Roboto Condensed Light" pitchFamily="2" charset="0"/>
              <a:cs typeface="Roboto Condensed Light" pitchFamily="2" charset="0"/>
            </a:rPr>
            <a:t> </a:t>
          </a:r>
          <a:endParaRPr lang="es-ES" sz="1600" kern="1200" dirty="0">
            <a:latin typeface="Roboto Condensed Light" pitchFamily="2" charset="0"/>
            <a:ea typeface="Roboto Condensed Light" pitchFamily="2" charset="0"/>
            <a:cs typeface="Roboto Condensed Light" pitchFamily="2" charset="0"/>
          </a:endParaRPr>
        </a:p>
      </dsp:txBody>
      <dsp:txXfrm rot="240000">
        <a:off x="320332" y="2771732"/>
        <a:ext cx="1526056" cy="710986"/>
      </dsp:txXfrm>
    </dsp:sp>
    <dsp:sp modelId="{19548CB9-8ADD-4BC7-AE8C-EFAE131B1EB4}">
      <dsp:nvSpPr>
        <dsp:cNvPr id="0" name=""/>
        <dsp:cNvSpPr/>
      </dsp:nvSpPr>
      <dsp:spPr>
        <a:xfrm rot="240000">
          <a:off x="375562" y="2007007"/>
          <a:ext cx="1526056" cy="710986"/>
        </a:xfrm>
        <a:prstGeom prst="roundRect">
          <a:avLst/>
        </a:prstGeom>
        <a:solidFill>
          <a:srgbClr val="DBA81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smtClean="0">
              <a:latin typeface="+mn-lt"/>
              <a:ea typeface="Roboto Condensed Light" pitchFamily="2" charset="0"/>
              <a:cs typeface="Roboto Condensed Light" pitchFamily="2" charset="0"/>
            </a:rPr>
            <a:t>Normativa </a:t>
          </a:r>
          <a:endParaRPr lang="es-ES" sz="1600" b="1" kern="1200" dirty="0">
            <a:latin typeface="+mn-lt"/>
            <a:ea typeface="Roboto Condensed Light" pitchFamily="2" charset="0"/>
            <a:cs typeface="Roboto Condensed Light" pitchFamily="2" charset="0"/>
          </a:endParaRPr>
        </a:p>
      </dsp:txBody>
      <dsp:txXfrm rot="240000">
        <a:off x="375562" y="2007007"/>
        <a:ext cx="1526056" cy="71098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8F85D6-1BDA-4751-8733-A411C11DD4AB}" type="datetimeFigureOut">
              <a:rPr lang="es-ES" smtClean="0"/>
              <a:pPr/>
              <a:t>23/11/2018</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216814-E761-4663-9A4D-1EBDEAAA3B15}" type="slidenum">
              <a:rPr lang="es-ES" smtClean="0"/>
              <a:pPr/>
              <a:t>‹Nº›</a:t>
            </a:fld>
            <a:endParaRPr lang="es-E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CEC3D-CCF1-45FA-857C-DE28E09D7413}" type="datetimeFigureOut">
              <a:rPr lang="es-ES" smtClean="0"/>
              <a:pPr/>
              <a:t>23/11/2018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B841F-43DC-44C0-8FA9-A678470FE2DB}" type="slidenum">
              <a:rPr lang="es-ES" smtClean="0"/>
              <a:pPr/>
              <a:t>‹Nº›</a:t>
            </a:fld>
            <a:endParaRPr lang="es-E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latin typeface="Novecento sans wide Book" pitchFamily="50" charset="0"/>
              </a:rPr>
              <a:t>Fuentes para toda la presentación:</a:t>
            </a:r>
          </a:p>
          <a:p>
            <a:endParaRPr lang="es-ES" dirty="0" smtClean="0">
              <a:latin typeface="Novecento sans wide Book" pitchFamily="50" charset="0"/>
            </a:endParaRPr>
          </a:p>
          <a:p>
            <a:r>
              <a:rPr lang="es-ES" dirty="0" smtClean="0">
                <a:latin typeface="Novecento sans wide Book" pitchFamily="50" charset="0"/>
              </a:rPr>
              <a:t>- </a:t>
            </a:r>
            <a:r>
              <a:rPr lang="es-ES" b="1" dirty="0" err="1" smtClean="0">
                <a:latin typeface="Novecento sans wide Book" pitchFamily="50" charset="0"/>
              </a:rPr>
              <a:t>Novecento</a:t>
            </a:r>
            <a:r>
              <a:rPr lang="es-ES" b="1" dirty="0" smtClean="0">
                <a:latin typeface="Novecento sans wide Book" pitchFamily="50" charset="0"/>
              </a:rPr>
              <a:t> </a:t>
            </a:r>
            <a:r>
              <a:rPr lang="es-ES" b="1" dirty="0" err="1" smtClean="0">
                <a:latin typeface="Novecento sans wide Book" pitchFamily="50" charset="0"/>
              </a:rPr>
              <a:t>sans</a:t>
            </a:r>
            <a:r>
              <a:rPr lang="es-ES" b="1" dirty="0" smtClean="0">
                <a:latin typeface="Novecento sans wide Book" pitchFamily="50" charset="0"/>
              </a:rPr>
              <a:t> </a:t>
            </a:r>
            <a:r>
              <a:rPr lang="es-ES" b="1" dirty="0" err="1" smtClean="0">
                <a:latin typeface="Novecento sans wide Book" pitchFamily="50" charset="0"/>
              </a:rPr>
              <a:t>wide</a:t>
            </a:r>
            <a:r>
              <a:rPr lang="es-ES" b="1" dirty="0" smtClean="0">
                <a:latin typeface="Novecento sans wide Book" pitchFamily="50" charset="0"/>
              </a:rPr>
              <a:t> </a:t>
            </a:r>
            <a:r>
              <a:rPr lang="es-ES" b="1" dirty="0" err="1" smtClean="0">
                <a:latin typeface="Novecento sans wide Book" pitchFamily="50" charset="0"/>
              </a:rPr>
              <a:t>Book</a:t>
            </a:r>
            <a:r>
              <a:rPr lang="es-ES" b="1" dirty="0" smtClean="0">
                <a:latin typeface="Novecento sans wide Book" pitchFamily="50" charset="0"/>
              </a:rPr>
              <a:t> </a:t>
            </a:r>
            <a:r>
              <a:rPr lang="es-ES" dirty="0" smtClean="0">
                <a:latin typeface="Novecento sans wide Book" pitchFamily="50" charset="0"/>
              </a:rPr>
              <a:t>para títulos</a:t>
            </a:r>
          </a:p>
          <a:p>
            <a:pPr>
              <a:buFontTx/>
              <a:buChar char="-"/>
            </a:pPr>
            <a:r>
              <a:rPr lang="es-ES" b="1" dirty="0" smtClean="0">
                <a:latin typeface="Novecento sans wide Book" pitchFamily="50" charset="0"/>
              </a:rPr>
              <a:t> </a:t>
            </a:r>
            <a:r>
              <a:rPr lang="es-ES" b="1" dirty="0" err="1" smtClean="0">
                <a:latin typeface="Novecento sans wide Book" pitchFamily="50" charset="0"/>
              </a:rPr>
              <a:t>Roboto</a:t>
            </a:r>
            <a:r>
              <a:rPr lang="es-ES" b="1" dirty="0" smtClean="0">
                <a:latin typeface="Novecento sans wide Book" pitchFamily="50" charset="0"/>
              </a:rPr>
              <a:t> </a:t>
            </a:r>
            <a:r>
              <a:rPr lang="es-ES" b="1" dirty="0" err="1" smtClean="0">
                <a:latin typeface="Novecento sans wide Book" pitchFamily="50" charset="0"/>
              </a:rPr>
              <a:t>Condensed</a:t>
            </a:r>
            <a:r>
              <a:rPr lang="es-ES" b="1" dirty="0" smtClean="0">
                <a:latin typeface="Novecento sans wide Book" pitchFamily="50" charset="0"/>
              </a:rPr>
              <a:t> Light </a:t>
            </a:r>
            <a:r>
              <a:rPr lang="es-ES" dirty="0" smtClean="0">
                <a:latin typeface="Novecento sans wide Book" pitchFamily="50" charset="0"/>
              </a:rPr>
              <a:t>para</a:t>
            </a:r>
            <a:r>
              <a:rPr lang="es-ES" baseline="0" dirty="0" smtClean="0">
                <a:latin typeface="Novecento sans wide Book" pitchFamily="50" charset="0"/>
              </a:rPr>
              <a:t> texto</a:t>
            </a:r>
          </a:p>
          <a:p>
            <a:pPr>
              <a:buFontTx/>
              <a:buChar char="-"/>
            </a:pPr>
            <a:endParaRPr lang="es-ES" baseline="0" dirty="0" smtClean="0">
              <a:latin typeface="Novecento sans wide Book" pitchFamily="50" charset="0"/>
            </a:endParaRPr>
          </a:p>
          <a:p>
            <a:pPr>
              <a:buFontTx/>
              <a:buNone/>
            </a:pPr>
            <a:r>
              <a:rPr lang="es-ES" baseline="0" dirty="0" smtClean="0">
                <a:latin typeface="Novecento sans wide Book" pitchFamily="50" charset="0"/>
              </a:rPr>
              <a:t>Colores corporativos: </a:t>
            </a:r>
          </a:p>
          <a:p>
            <a:pPr>
              <a:buFontTx/>
              <a:buNone/>
            </a:pPr>
            <a:endParaRPr lang="es-ES" baseline="0" dirty="0" smtClean="0">
              <a:latin typeface="Novecento sans wide Book" pitchFamily="50" charset="0"/>
            </a:endParaRPr>
          </a:p>
          <a:p>
            <a:pPr>
              <a:buFontTx/>
              <a:buNone/>
            </a:pPr>
            <a:r>
              <a:rPr lang="es-ES" baseline="0" dirty="0" smtClean="0">
                <a:latin typeface="Novecento sans wide Book" pitchFamily="50" charset="0"/>
              </a:rPr>
              <a:t>- Ocre: </a:t>
            </a:r>
            <a:r>
              <a:rPr lang="pt-BR" baseline="0" dirty="0" smtClean="0">
                <a:latin typeface="Novecento sans wide Book" pitchFamily="50" charset="0"/>
              </a:rPr>
              <a:t>#dba81e (R 219, G 168, B 23)</a:t>
            </a:r>
          </a:p>
          <a:p>
            <a:pPr lvl="0">
              <a:buFontTx/>
              <a:buChar char="-"/>
            </a:pPr>
            <a:r>
              <a:rPr lang="pt-BR" baseline="0" dirty="0" smtClean="0">
                <a:latin typeface="Novecento sans wide Book" pitchFamily="50" charset="0"/>
              </a:rPr>
              <a:t> Gris </a:t>
            </a:r>
            <a:r>
              <a:rPr lang="pt-BR" baseline="0" dirty="0" err="1" smtClean="0">
                <a:latin typeface="Novecento sans wide Book" pitchFamily="50" charset="0"/>
              </a:rPr>
              <a:t>oscuro</a:t>
            </a:r>
            <a:r>
              <a:rPr lang="pt-BR" baseline="0" dirty="0" smtClean="0">
                <a:latin typeface="Novecento sans wide Book" pitchFamily="50" charset="0"/>
              </a:rPr>
              <a:t>: #575756 (R 87, G 87, B 86)</a:t>
            </a:r>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11</a:t>
            </a:fld>
            <a:endParaRPr lang="es-ES"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12</a:t>
            </a:fld>
            <a:endParaRPr lang="es-ES"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13</a:t>
            </a:fld>
            <a:endParaRPr lang="es-ES"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14</a:t>
            </a:fld>
            <a:endParaRPr lang="es-ES"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15</a:t>
            </a:fld>
            <a:endParaRPr lang="es-ES"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a:t>
            </a:r>
            <a:r>
              <a:rPr lang="es-ES" b="1" dirty="0" smtClean="0"/>
              <a:t>pie de página </a:t>
            </a:r>
            <a:r>
              <a:rPr lang="es-ES" dirty="0" smtClean="0"/>
              <a:t>sería el nombre/título</a:t>
            </a:r>
            <a:r>
              <a:rPr lang="es-ES" baseline="0" dirty="0" smtClean="0"/>
              <a:t> de la presentación o de la charla. </a:t>
            </a:r>
          </a:p>
          <a:p>
            <a:endParaRPr lang="es-ES" baseline="0" dirty="0" smtClean="0"/>
          </a:p>
          <a:p>
            <a:r>
              <a:rPr lang="es-ES" baseline="0" dirty="0" smtClean="0"/>
              <a:t>Ejemplo: Congreso Internacional de Transparencia. Cádiz 2018</a:t>
            </a:r>
            <a:endParaRPr lang="es-ES" dirty="0"/>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17</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18</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19</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21</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22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685800" y="4343400"/>
            <a:ext cx="5486040" cy="4114440"/>
          </a:xfrm>
          <a:prstGeom prst="rect">
            <a:avLst/>
          </a:prstGeom>
        </p:spPr>
        <p:txBody>
          <a:bodyPr>
            <a:normAutofit/>
          </a:bodyPr>
          <a:lstStyle/>
          <a:p>
            <a:pPr marL="216000" indent="-216000">
              <a:lnSpc>
                <a:spcPct val="100000"/>
              </a:lnSpc>
            </a:pPr>
            <a:endParaRPr lang="es-ES" sz="1200" b="0" strike="noStrike" spc="-1" dirty="0">
              <a:latin typeface="Arial"/>
            </a:endParaRPr>
          </a:p>
        </p:txBody>
      </p:sp>
      <p:sp>
        <p:nvSpPr>
          <p:cNvPr id="262" name="TextShape 2"/>
          <p:cNvSpPr txBox="1"/>
          <p:nvPr/>
        </p:nvSpPr>
        <p:spPr>
          <a:xfrm>
            <a:off x="3884760" y="8685360"/>
            <a:ext cx="2971440" cy="456840"/>
          </a:xfrm>
          <a:prstGeom prst="rect">
            <a:avLst/>
          </a:prstGeom>
          <a:noFill/>
          <a:ln>
            <a:noFill/>
          </a:ln>
        </p:spPr>
        <p:txBody>
          <a:bodyPr anchor="b"/>
          <a:lstStyle/>
          <a:p>
            <a:pPr algn="r">
              <a:lnSpc>
                <a:spcPct val="100000"/>
              </a:lnSpc>
            </a:pPr>
            <a:fld id="{DD237885-993B-4439-A8A0-124655658F8D}" type="slidenum">
              <a:rPr lang="es-ES" sz="1200" b="0" strike="noStrike" spc="-1">
                <a:solidFill>
                  <a:srgbClr val="000000"/>
                </a:solidFill>
                <a:latin typeface="+mn-lt"/>
                <a:ea typeface="+mn-ea"/>
              </a:rPr>
              <a:pPr algn="r">
                <a:lnSpc>
                  <a:spcPct val="100000"/>
                </a:lnSpc>
              </a:pPr>
              <a:t>2</a:t>
            </a:fld>
            <a:endParaRPr lang="es-ES" sz="1200" b="0" strike="noStrike" spc="-1">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23</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24</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6BB841F-43DC-44C0-8FA9-A678470FE2DB}" type="slidenum">
              <a:rPr lang="es-ES" smtClean="0"/>
              <a:pPr/>
              <a:t>25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685800" y="4343400"/>
            <a:ext cx="5486040" cy="4114440"/>
          </a:xfrm>
          <a:prstGeom prst="rect">
            <a:avLst/>
          </a:prstGeom>
        </p:spPr>
        <p:txBody>
          <a:bodyPr>
            <a:normAutofit/>
          </a:bodyPr>
          <a:lstStyle/>
          <a:p>
            <a:pPr marL="216000" indent="-216000">
              <a:lnSpc>
                <a:spcPct val="100000"/>
              </a:lnSpc>
            </a:pPr>
            <a:r>
              <a:rPr lang="es-ES" sz="1200" b="0" strike="noStrike" spc="-1">
                <a:latin typeface="Arial"/>
              </a:rPr>
              <a:t>Ámbito subjetivo </a:t>
            </a:r>
          </a:p>
          <a:p>
            <a:pPr marL="216000" indent="-216000">
              <a:lnSpc>
                <a:spcPct val="100000"/>
              </a:lnSpc>
            </a:pPr>
            <a:r>
              <a:rPr lang="es-ES" sz="1200" b="0" strike="noStrike" spc="-1">
                <a:latin typeface="Arial"/>
              </a:rPr>
              <a:t>PARTIMOS EN ESTE CASO DE LA LEY CANARIA Y SEÑALO LAS DIFERENCIAS </a:t>
            </a:r>
          </a:p>
          <a:p>
            <a:pPr marL="216000" indent="-216000">
              <a:lnSpc>
                <a:spcPct val="100000"/>
              </a:lnSpc>
            </a:pPr>
            <a:r>
              <a:rPr lang="es-ES" sz="1200" b="0" strike="noStrike" spc="-1">
                <a:latin typeface="Arial"/>
              </a:rPr>
              <a:t>artículos 2 a 4 de la LTAIPBG, integrantes del Capítulo I de su Título I</a:t>
            </a:r>
          </a:p>
          <a:p>
            <a:pPr marL="216000" indent="-216000">
              <a:lnSpc>
                <a:spcPct val="100000"/>
              </a:lnSpc>
            </a:pPr>
            <a:r>
              <a:rPr lang="es-ES" sz="1200" b="0" strike="noStrike" spc="-1">
                <a:latin typeface="Arial"/>
              </a:rPr>
              <a:t>artículos 2 a 4 de la LTAIP Canaria, integrantes de Disposiciones Generales de su Título I</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La Canarias no contempla la Casa Real ni las Entidades Gestoras de la Seguridad social</a:t>
            </a:r>
          </a:p>
          <a:p>
            <a:pPr marL="216000" indent="-216000">
              <a:lnSpc>
                <a:spcPct val="100000"/>
              </a:lnSpc>
            </a:pPr>
            <a:r>
              <a:rPr lang="es-ES" sz="1200" b="0" strike="noStrike" spc="-1">
                <a:latin typeface="Arial"/>
              </a:rPr>
              <a:t>Obviamente, tampoco las Instituciones Canarias y sí las Estatales:esto  es, el Congreso de los Diputados, el Senado, el Tribunal Constitucional y el Consejo General del Poder Judicial, así como el Banco de España, el Consejo de Estado, el Defensor del Pueblo, el Tribunal de Cuentas, el Consejo Económico y Social y las instituciones autonómicas análogas, en relación con sus actividades sujetas a Derecho Administrativo, tratamiento que también se le da a las instituciones Canarias.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Se ha criticado la sistemática ya que algunos sujetos citados ya se encuentran integrados en otros.La delimitación de los sujetos pasivos es probablemente el aspecto de la ley que más modificaciones sufrió a lo largo de todo su proceso de elaboración, tanto en la fase prelegislativa como durante la dilatada tramitación parlamentaria en las Cámaras. Al ser una de las partes de la norma más permeable a las sugerencias de los expertos16 y a las demandas sociales puestas de manifiesto durante la celebración de la consulta pública electrónica17 y, de forma reiterada, por los medios de comunicación durante los años 2012 y 2013, constituye también sin duda uno de sus puntos fuertes y mejor reconocidos por la sociedad. En este ámbito la LTAIPBG no sólo cumple con los estándares internacionales y el derecho europeo18, sino que además se alinea con los países más avanzados de nuestro entorno19 . </a:t>
            </a:r>
          </a:p>
          <a:p>
            <a:pPr marL="216000" indent="-216000">
              <a:lnSpc>
                <a:spcPct val="100000"/>
              </a:lnSpc>
            </a:pPr>
            <a:r>
              <a:rPr lang="es-ES" sz="1200" b="0" strike="noStrike" spc="-1">
                <a:latin typeface="Arial"/>
              </a:rPr>
              <a:t>La más discutida fue la Casa Real, Partidos y sindicatos. Desde el punto de vista ciudadano muy bien, pero se ha desnaturalizado te texto inicial y tiene ausencias, incoherencias y puntos débiles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DEPENDE DE LA DISTINTA CONDICIÓN Y CARACTERÍSTICA DE LOS SUJETOS </a:t>
            </a:r>
          </a:p>
          <a:p>
            <a:pPr marL="216000" indent="-216000">
              <a:lnSpc>
                <a:spcPct val="100000"/>
              </a:lnSpc>
            </a:pPr>
            <a:r>
              <a:rPr lang="es-ES" sz="1200" b="1" strike="noStrike" spc="-1">
                <a:latin typeface="Arial"/>
              </a:rPr>
              <a:t>AZUL</a:t>
            </a:r>
            <a:r>
              <a:rPr lang="es-ES" sz="1200" b="0" strike="noStrike" spc="-1">
                <a:latin typeface="Arial"/>
              </a:rPr>
              <a:t>: 2,1 Administraciones Públicas. NARANJA: Instituciones y Corporaciones.</a:t>
            </a:r>
          </a:p>
          <a:p>
            <a:pPr marL="216000" indent="-216000">
              <a:lnSpc>
                <a:spcPct val="100000"/>
              </a:lnSpc>
            </a:pPr>
            <a:r>
              <a:rPr lang="es-ES" sz="1200" b="0" strike="noStrike" spc="-1">
                <a:latin typeface="Arial"/>
              </a:rPr>
              <a:t>a) Nivel Intenso: el Estado, Comunidades Autónomas, Entidades Locales, Universidades Públicas, Entidades gestoras y mutuas colaboradoras de la Seguridad Social, organismos autónomos, Agencias Estatales, entidades de Derecho Público vinculadas o dependientes de cualquier Administración Pública, entidades públicas empresariales, fundaciones del sector público y sociedades mercantiles con participación pública superior al 50%.</a:t>
            </a:r>
            <a:r>
              <a:rPr lang="es-ES" sz="1200" b="0" strike="noStrike" spc="-1">
                <a:solidFill>
                  <a:srgbClr val="FFFF00"/>
                </a:solidFill>
                <a:latin typeface="Arial"/>
              </a:rPr>
              <a:t> </a:t>
            </a:r>
            <a:r>
              <a:rPr lang="es-ES" sz="1200" b="1" strike="noStrike" spc="-1">
                <a:solidFill>
                  <a:srgbClr val="FFFF00"/>
                </a:solidFill>
                <a:latin typeface="Arial"/>
              </a:rPr>
              <a:t>PUBLICIDAD ACTIVA Y ACCESO COMPLETO (sin perjuicio de límites) </a:t>
            </a:r>
            <a:endParaRPr lang="es-ES" sz="1200" b="0" strike="noStrike" spc="-1">
              <a:latin typeface="Arial"/>
            </a:endParaRPr>
          </a:p>
          <a:p>
            <a:pPr marL="216000" indent="-216000">
              <a:lnSpc>
                <a:spcPct val="100000"/>
              </a:lnSpc>
            </a:pPr>
            <a:r>
              <a:rPr lang="es-ES" sz="1200" b="1" strike="noStrike" spc="-1">
                <a:solidFill>
                  <a:srgbClr val="FFFF00"/>
                </a:solidFill>
                <a:latin typeface="Arial"/>
              </a:rPr>
              <a:t>NARAJA Nivel Alto</a:t>
            </a:r>
            <a:r>
              <a:rPr lang="es-ES" sz="1200" b="0" strike="noStrike" spc="-1">
                <a:solidFill>
                  <a:srgbClr val="FFFF00"/>
                </a:solidFill>
                <a:latin typeface="Arial"/>
              </a:rPr>
              <a:t>: corporaciones de Derecho Público (colegios profesionales, cámaras de comercio, etc.), Casa de su Majestad el Rey, Congreso de los Diputados, Senado, Tribunal Constitucional, Consejo General del Poder Judicial, Banco de España, Consejo de Estado, Defensor del Pueblo, Tribunal de Cuentas, Consejo Económico y Social y las instituciones autonómicas análogas. Todas estas entidades públicas sólo están obligadas por la LTAIP en relación con sus actividades sujetas a Derecho Administrativo. El resto de actividades quedan al margen de la LTAIP. </a:t>
            </a:r>
            <a:r>
              <a:rPr lang="es-ES" sz="1200" b="1" strike="noStrike" spc="-1">
                <a:solidFill>
                  <a:srgbClr val="FFFF00"/>
                </a:solidFill>
                <a:latin typeface="Arial"/>
              </a:rPr>
              <a:t>SOLO TODA LA PUBLICIDAD ACTIVA Y EL ACCESO A INFORMACIÓN en su ejecución conforme a derecho administrativo </a:t>
            </a:r>
            <a:endParaRPr lang="es-ES" sz="1200" b="0" strike="noStrike" spc="-1">
              <a:latin typeface="Arial"/>
            </a:endParaRPr>
          </a:p>
          <a:p>
            <a:pPr marL="216000" indent="-216000">
              <a:lnSpc>
                <a:spcPct val="100000"/>
              </a:lnSpc>
            </a:pPr>
            <a:r>
              <a:rPr lang="es-ES" sz="1200" b="1" strike="noStrike" spc="-1">
                <a:solidFill>
                  <a:srgbClr val="FFFF00"/>
                </a:solidFill>
                <a:latin typeface="Arial"/>
              </a:rPr>
              <a:t>MORADO Nivel Medio</a:t>
            </a:r>
            <a:r>
              <a:rPr lang="es-ES" sz="1200" b="0" strike="noStrike" spc="-1">
                <a:solidFill>
                  <a:srgbClr val="FFFF00"/>
                </a:solidFill>
                <a:latin typeface="Arial"/>
              </a:rPr>
              <a:t>:  los partidos políticos, organizaciones sindicales y empresariales, y las entidades privadas que perciban durante el período de un año ayudas o subvenciones públicas en una cuantía superior a 100.000 euros o cuando al menos el 40 % del total de sus ingresos anuales tengan carácter de ayuda o subvención pública, siempre que alcancen como mínimo la cantidad de 5.000 euros. Sin embargo, el grado de sujeción a la LTAIP es muy limitado, ya que </a:t>
            </a:r>
            <a:r>
              <a:rPr lang="es-ES" sz="1200" b="1" strike="noStrike" spc="-1">
                <a:solidFill>
                  <a:srgbClr val="FFFF00"/>
                </a:solidFill>
                <a:latin typeface="Arial"/>
              </a:rPr>
              <a:t>sólo les afecta en parte de las obligaciones de publicidad activa recogidas en el capítulo II </a:t>
            </a:r>
            <a:r>
              <a:rPr lang="es-ES" sz="1200" b="0" strike="noStrike" spc="-1">
                <a:solidFill>
                  <a:srgbClr val="FFFF00"/>
                </a:solidFill>
                <a:latin typeface="Arial"/>
              </a:rPr>
              <a:t>de la Ley (En la parte Ec y Presupuestaria:contratos, convenios y subvencione : art. 8,2). El incumplimiento de estas obligaciones, dada su naturaleza de entidades privadas, no está tipificado como infracción, ya que sólo afecta a los responsables sujetos a responsabilidad disciplinaria (artículo 9.3 de la LTAIP). No están obligadas a responder a las solicitudes de información presentadas por los ciudadanos. </a:t>
            </a:r>
            <a:r>
              <a:rPr lang="es-ES" sz="1200" b="1" strike="noStrike" spc="-1">
                <a:solidFill>
                  <a:srgbClr val="FFFF00"/>
                </a:solidFill>
                <a:latin typeface="Arial"/>
              </a:rPr>
              <a:t>El derecho de acceso a la información pública regulado en el capítulo III de la Ley no les resulta de aplicación.</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VERDE Nivel Bajo</a:t>
            </a:r>
            <a:r>
              <a:rPr lang="es-ES" sz="1200" b="0" strike="noStrike" spc="-1">
                <a:solidFill>
                  <a:srgbClr val="FFFF00"/>
                </a:solidFill>
                <a:latin typeface="Arial"/>
              </a:rPr>
              <a:t>: Cuando se trata de personas físicas o jurídicas privadas que prestan servicios públicos o ejercen potestades administrativas, el artículo 4 de la LTAIP les impone la obligación de informar a la correspondiente Administración, organismo o entidad de las que dependan. Esta obligación se extenderá a los adjudicatarios de contratos del sector público, entre los que se encuentran los concesionarios de servicios públicos. No obstante, el Consejo de Estado ha criticado la remisión que se efectúa a que esta obligación será exigible “en los términos previstos en el respectivo contrato”. Esta previsión permite dejar a la voluntad de las partes la regulación concreta de la obligación, pudiéndose modificar por vía contractual los deberes de publicidad activa que la Ley impone . </a:t>
            </a:r>
            <a:r>
              <a:rPr lang="es-ES" sz="1200" b="1" strike="noStrike" spc="-1">
                <a:solidFill>
                  <a:srgbClr val="FFFF00"/>
                </a:solidFill>
                <a:latin typeface="Arial"/>
              </a:rPr>
              <a:t>Se trata del nivel de menor intensidad, ya que no obliga a los sujetos que comprende al cumplimiento de ninguna obligación de publicidad activa o de satisfacción del derecho de acceso a la información, sino tan sólo a suministrar al órgano que proceda determinada información pública.</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Subvenciones Estado 100.000 y 5000 y 40% ingresos, Subvenciones Canarias 60.000 y 5000 y 40% ingresos</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62" name="TextShape 2"/>
          <p:cNvSpPr txBox="1"/>
          <p:nvPr/>
        </p:nvSpPr>
        <p:spPr>
          <a:xfrm>
            <a:off x="3884760" y="8685360"/>
            <a:ext cx="2971440" cy="456840"/>
          </a:xfrm>
          <a:prstGeom prst="rect">
            <a:avLst/>
          </a:prstGeom>
          <a:noFill/>
          <a:ln>
            <a:noFill/>
          </a:ln>
        </p:spPr>
        <p:txBody>
          <a:bodyPr anchor="b"/>
          <a:lstStyle/>
          <a:p>
            <a:pPr algn="r">
              <a:lnSpc>
                <a:spcPct val="100000"/>
              </a:lnSpc>
            </a:pPr>
            <a:fld id="{DD237885-993B-4439-A8A0-124655658F8D}" type="slidenum">
              <a:rPr lang="es-ES" sz="1200" b="0" strike="noStrike" spc="-1">
                <a:solidFill>
                  <a:srgbClr val="000000"/>
                </a:solidFill>
                <a:latin typeface="+mn-lt"/>
                <a:ea typeface="+mn-ea"/>
              </a:rPr>
              <a:pPr algn="r">
                <a:lnSpc>
                  <a:spcPct val="100000"/>
                </a:lnSpc>
              </a:pPr>
              <a:t>3</a:t>
            </a:fld>
            <a:endParaRPr lang="es-E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685800" y="4343400"/>
            <a:ext cx="5486040" cy="4114440"/>
          </a:xfrm>
          <a:prstGeom prst="rect">
            <a:avLst/>
          </a:prstGeom>
        </p:spPr>
        <p:txBody>
          <a:bodyPr>
            <a:normAutofit/>
          </a:bodyPr>
          <a:lstStyle/>
          <a:p>
            <a:pPr marL="216000" indent="-216000">
              <a:lnSpc>
                <a:spcPct val="100000"/>
              </a:lnSpc>
            </a:pPr>
            <a:r>
              <a:rPr lang="es-ES" sz="1200" b="0" strike="noStrike" spc="-1">
                <a:latin typeface="Arial"/>
              </a:rPr>
              <a:t>Ámbito subjetivo </a:t>
            </a:r>
          </a:p>
          <a:p>
            <a:pPr marL="216000" indent="-216000">
              <a:lnSpc>
                <a:spcPct val="100000"/>
              </a:lnSpc>
            </a:pPr>
            <a:r>
              <a:rPr lang="es-ES" sz="1200" b="0" strike="noStrike" spc="-1">
                <a:latin typeface="Arial"/>
              </a:rPr>
              <a:t>PARTIMOS EN ESTE CASO DE LA LEY CANARIA Y SEÑALO LAS DIFERENCIAS </a:t>
            </a:r>
          </a:p>
          <a:p>
            <a:pPr marL="216000" indent="-216000">
              <a:lnSpc>
                <a:spcPct val="100000"/>
              </a:lnSpc>
            </a:pPr>
            <a:r>
              <a:rPr lang="es-ES" sz="1200" b="0" strike="noStrike" spc="-1">
                <a:latin typeface="Arial"/>
              </a:rPr>
              <a:t>artículos 2 a 4 de la LTAIPBG, integrantes del Capítulo I de su Título I</a:t>
            </a:r>
          </a:p>
          <a:p>
            <a:pPr marL="216000" indent="-216000">
              <a:lnSpc>
                <a:spcPct val="100000"/>
              </a:lnSpc>
            </a:pPr>
            <a:r>
              <a:rPr lang="es-ES" sz="1200" b="0" strike="noStrike" spc="-1">
                <a:latin typeface="Arial"/>
              </a:rPr>
              <a:t>artículos 2 a 4 de la LTAIP Canaria, integrantes de Disposiciones Generales de su Título I</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La Canarias no contempla la Casa Real ni las Entidades Gestoras de la Seguridad social</a:t>
            </a:r>
          </a:p>
          <a:p>
            <a:pPr marL="216000" indent="-216000">
              <a:lnSpc>
                <a:spcPct val="100000"/>
              </a:lnSpc>
            </a:pPr>
            <a:r>
              <a:rPr lang="es-ES" sz="1200" b="0" strike="noStrike" spc="-1">
                <a:latin typeface="Arial"/>
              </a:rPr>
              <a:t>Obviamente, tampoco las Instituciones Canarias y sí las Estatales:esto  es, el Congreso de los Diputados, el Senado, el Tribunal Constitucional y el Consejo General del Poder Judicial, así como el Banco de España, el Consejo de Estado, el Defensor del Pueblo, el Tribunal de Cuentas, el Consejo Económico y Social y las instituciones autonómicas análogas, en relación con sus actividades sujetas a Derecho Administrativo, tratamiento que también se le da a las instituciones Canarias.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Se ha criticado la sistemática ya que algunos sujetos citados ya se encuentran integrados en otros.La delimitación de los sujetos pasivos es probablemente el aspecto de la ley que más modificaciones sufrió a lo largo de todo su proceso de elaboración, tanto en la fase prelegislativa como durante la dilatada tramitación parlamentaria en las Cámaras. Al ser una de las partes de la norma más permeable a las sugerencias de los expertos16 y a las demandas sociales puestas de manifiesto durante la celebración de la consulta pública electrónica17 y, de forma reiterada, por los medios de comunicación durante los años 2012 y 2013, constituye también sin duda uno de sus puntos fuertes y mejor reconocidos por la sociedad. En este ámbito la LTAIPBG no sólo cumple con los estándares internacionales y el derecho europeo18, sino que además se alinea con los países más avanzados de nuestro entorno19 . </a:t>
            </a:r>
          </a:p>
          <a:p>
            <a:pPr marL="216000" indent="-216000">
              <a:lnSpc>
                <a:spcPct val="100000"/>
              </a:lnSpc>
            </a:pPr>
            <a:r>
              <a:rPr lang="es-ES" sz="1200" b="0" strike="noStrike" spc="-1">
                <a:latin typeface="Arial"/>
              </a:rPr>
              <a:t>La más discutida fue la Casa Real, Partidos y sindicatos. Desde el punto de vista ciudadano muy bien, pero se ha desnaturalizado te texto inicial y tiene ausencias, incoherencias y puntos débiles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DEPENDE DE LA DISTINTA CONDICIÓN Y CARACTERÍSTICA DE LOS SUJETOS </a:t>
            </a:r>
          </a:p>
          <a:p>
            <a:pPr marL="216000" indent="-216000">
              <a:lnSpc>
                <a:spcPct val="100000"/>
              </a:lnSpc>
            </a:pPr>
            <a:r>
              <a:rPr lang="es-ES" sz="1200" b="1" strike="noStrike" spc="-1">
                <a:latin typeface="Arial"/>
              </a:rPr>
              <a:t>AZUL</a:t>
            </a:r>
            <a:r>
              <a:rPr lang="es-ES" sz="1200" b="0" strike="noStrike" spc="-1">
                <a:latin typeface="Arial"/>
              </a:rPr>
              <a:t>: 2,1 Administraciones Públicas. NARANJA: Instituciones y Corporaciones.</a:t>
            </a:r>
          </a:p>
          <a:p>
            <a:pPr marL="216000" indent="-216000">
              <a:lnSpc>
                <a:spcPct val="100000"/>
              </a:lnSpc>
            </a:pPr>
            <a:r>
              <a:rPr lang="es-ES" sz="1200" b="0" strike="noStrike" spc="-1">
                <a:latin typeface="Arial"/>
              </a:rPr>
              <a:t>a) Nivel Intenso: el Estado, Comunidades Autónomas, Entidades Locales, Universidades Públicas, Entidades gestoras y mutuas colaboradoras de la Seguridad Social, organismos autónomos, Agencias Estatales, entidades de Derecho Público vinculadas o dependientes de cualquier Administración Pública, entidades públicas empresariales, fundaciones del sector público y sociedades mercantiles con participación pública superior al 50%.</a:t>
            </a:r>
            <a:r>
              <a:rPr lang="es-ES" sz="1200" b="0" strike="noStrike" spc="-1">
                <a:solidFill>
                  <a:srgbClr val="FFFF00"/>
                </a:solidFill>
                <a:latin typeface="Arial"/>
              </a:rPr>
              <a:t> </a:t>
            </a:r>
            <a:r>
              <a:rPr lang="es-ES" sz="1200" b="1" strike="noStrike" spc="-1">
                <a:solidFill>
                  <a:srgbClr val="FFFF00"/>
                </a:solidFill>
                <a:latin typeface="Arial"/>
              </a:rPr>
              <a:t>PUBLICIDAD ACTIVA Y ACCESO COMPLETO (sin perjuicio de límites) </a:t>
            </a:r>
            <a:endParaRPr lang="es-ES" sz="1200" b="0" strike="noStrike" spc="-1">
              <a:latin typeface="Arial"/>
            </a:endParaRPr>
          </a:p>
          <a:p>
            <a:pPr marL="216000" indent="-216000">
              <a:lnSpc>
                <a:spcPct val="100000"/>
              </a:lnSpc>
            </a:pPr>
            <a:r>
              <a:rPr lang="es-ES" sz="1200" b="1" strike="noStrike" spc="-1">
                <a:solidFill>
                  <a:srgbClr val="FFFF00"/>
                </a:solidFill>
                <a:latin typeface="Arial"/>
              </a:rPr>
              <a:t>NARAJA Nivel Alto</a:t>
            </a:r>
            <a:r>
              <a:rPr lang="es-ES" sz="1200" b="0" strike="noStrike" spc="-1">
                <a:solidFill>
                  <a:srgbClr val="FFFF00"/>
                </a:solidFill>
                <a:latin typeface="Arial"/>
              </a:rPr>
              <a:t>: corporaciones de Derecho Público (colegios profesionales, cámaras de comercio, etc.), Casa de su Majestad el Rey, Congreso de los Diputados, Senado, Tribunal Constitucional, Consejo General del Poder Judicial, Banco de España, Consejo de Estado, Defensor del Pueblo, Tribunal de Cuentas, Consejo Económico y Social y las instituciones autonómicas análogas. Todas estas entidades públicas sólo están obligadas por la LTAIP en relación con sus actividades sujetas a Derecho Administrativo. El resto de actividades quedan al margen de la LTAIP. </a:t>
            </a:r>
            <a:r>
              <a:rPr lang="es-ES" sz="1200" b="1" strike="noStrike" spc="-1">
                <a:solidFill>
                  <a:srgbClr val="FFFF00"/>
                </a:solidFill>
                <a:latin typeface="Arial"/>
              </a:rPr>
              <a:t>SOLO TODA LA PUBLICIDAD ACTIVA Y EL ACCESO A INFORMACIÓN en su ejecución conforme a derecho administrativo </a:t>
            </a:r>
            <a:endParaRPr lang="es-ES" sz="1200" b="0" strike="noStrike" spc="-1">
              <a:latin typeface="Arial"/>
            </a:endParaRPr>
          </a:p>
          <a:p>
            <a:pPr marL="216000" indent="-216000">
              <a:lnSpc>
                <a:spcPct val="100000"/>
              </a:lnSpc>
            </a:pPr>
            <a:r>
              <a:rPr lang="es-ES" sz="1200" b="1" strike="noStrike" spc="-1">
                <a:solidFill>
                  <a:srgbClr val="FFFF00"/>
                </a:solidFill>
                <a:latin typeface="Arial"/>
              </a:rPr>
              <a:t>MORADO Nivel Medio</a:t>
            </a:r>
            <a:r>
              <a:rPr lang="es-ES" sz="1200" b="0" strike="noStrike" spc="-1">
                <a:solidFill>
                  <a:srgbClr val="FFFF00"/>
                </a:solidFill>
                <a:latin typeface="Arial"/>
              </a:rPr>
              <a:t>:  los partidos políticos, organizaciones sindicales y empresariales, y las entidades privadas que perciban durante el período de un año ayudas o subvenciones públicas en una cuantía superior a 100.000 euros o cuando al menos el 40 % del total de sus ingresos anuales tengan carácter de ayuda o subvención pública, siempre que alcancen como mínimo la cantidad de 5.000 euros. Sin embargo, el grado de sujeción a la LTAIP es muy limitado, ya que </a:t>
            </a:r>
            <a:r>
              <a:rPr lang="es-ES" sz="1200" b="1" strike="noStrike" spc="-1">
                <a:solidFill>
                  <a:srgbClr val="FFFF00"/>
                </a:solidFill>
                <a:latin typeface="Arial"/>
              </a:rPr>
              <a:t>sólo les afecta en parte de las obligaciones de publicidad activa recogidas en el capítulo II </a:t>
            </a:r>
            <a:r>
              <a:rPr lang="es-ES" sz="1200" b="0" strike="noStrike" spc="-1">
                <a:solidFill>
                  <a:srgbClr val="FFFF00"/>
                </a:solidFill>
                <a:latin typeface="Arial"/>
              </a:rPr>
              <a:t>de la Ley (En la parte Ec y Presupuestaria:contratos, convenios y subvencione : art. 8,2). El incumplimiento de estas obligaciones, dada su naturaleza de entidades privadas, no está tipificado como infracción, ya que sólo afecta a los responsables sujetos a responsabilidad disciplinaria (artículo 9.3 de la LTAIP). No están obligadas a responder a las solicitudes de información presentadas por los ciudadanos. </a:t>
            </a:r>
            <a:r>
              <a:rPr lang="es-ES" sz="1200" b="1" strike="noStrike" spc="-1">
                <a:solidFill>
                  <a:srgbClr val="FFFF00"/>
                </a:solidFill>
                <a:latin typeface="Arial"/>
              </a:rPr>
              <a:t>El derecho de acceso a la información pública regulado en el capítulo III de la Ley no les resulta de aplicación.</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VERDE Nivel Bajo</a:t>
            </a:r>
            <a:r>
              <a:rPr lang="es-ES" sz="1200" b="0" strike="noStrike" spc="-1">
                <a:solidFill>
                  <a:srgbClr val="FFFF00"/>
                </a:solidFill>
                <a:latin typeface="Arial"/>
              </a:rPr>
              <a:t>: Cuando se trata de personas físicas o jurídicas privadas que prestan servicios públicos o ejercen potestades administrativas, el artículo 4 de la LTAIP les impone la obligación de informar a la correspondiente Administración, organismo o entidad de las que dependan. Esta obligación se extenderá a los adjudicatarios de contratos del sector público, entre los que se encuentran los concesionarios de servicios públicos. No obstante, el Consejo de Estado ha criticado la remisión que se efectúa a que esta obligación será exigible “en los términos previstos en el respectivo contrato”. Esta previsión permite dejar a la voluntad de las partes la regulación concreta de la obligación, pudiéndose modificar por vía contractual los deberes de publicidad activa que la Ley impone . </a:t>
            </a:r>
            <a:r>
              <a:rPr lang="es-ES" sz="1200" b="1" strike="noStrike" spc="-1">
                <a:solidFill>
                  <a:srgbClr val="FFFF00"/>
                </a:solidFill>
                <a:latin typeface="Arial"/>
              </a:rPr>
              <a:t>Se trata del nivel de menor intensidad, ya que no obliga a los sujetos que comprende al cumplimiento de ninguna obligación de publicidad activa o de satisfacción del derecho de acceso a la información, sino tan sólo a suministrar al órgano que proceda determinada información pública.</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Subvenciones Estado 100.000 y 5000 y 40% ingresos, Subvenciones Canarias 60.000 y 5000 y 40% ingresos</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62" name="TextShape 2"/>
          <p:cNvSpPr txBox="1"/>
          <p:nvPr/>
        </p:nvSpPr>
        <p:spPr>
          <a:xfrm>
            <a:off x="3884760" y="8685360"/>
            <a:ext cx="2971440" cy="456840"/>
          </a:xfrm>
          <a:prstGeom prst="rect">
            <a:avLst/>
          </a:prstGeom>
          <a:noFill/>
          <a:ln>
            <a:noFill/>
          </a:ln>
        </p:spPr>
        <p:txBody>
          <a:bodyPr anchor="b"/>
          <a:lstStyle/>
          <a:p>
            <a:pPr algn="r">
              <a:lnSpc>
                <a:spcPct val="100000"/>
              </a:lnSpc>
            </a:pPr>
            <a:fld id="{DD237885-993B-4439-A8A0-124655658F8D}" type="slidenum">
              <a:rPr lang="es-ES" sz="1200" b="0" strike="noStrike" spc="-1">
                <a:solidFill>
                  <a:srgbClr val="000000"/>
                </a:solidFill>
                <a:latin typeface="+mn-lt"/>
                <a:ea typeface="+mn-ea"/>
              </a:rPr>
              <a:pPr algn="r">
                <a:lnSpc>
                  <a:spcPct val="100000"/>
                </a:lnSpc>
              </a:pPr>
              <a:t>4</a:t>
            </a:fld>
            <a:endParaRPr lang="es-E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685800" y="4343400"/>
            <a:ext cx="5486040" cy="4114440"/>
          </a:xfrm>
          <a:prstGeom prst="rect">
            <a:avLst/>
          </a:prstGeom>
        </p:spPr>
        <p:txBody>
          <a:bodyPr>
            <a:normAutofit/>
          </a:bodyPr>
          <a:lstStyle/>
          <a:p>
            <a:pPr marL="216000" indent="-216000">
              <a:lnSpc>
                <a:spcPct val="100000"/>
              </a:lnSpc>
            </a:pPr>
            <a:r>
              <a:rPr lang="es-ES" sz="1200" b="0" strike="noStrike" spc="-1">
                <a:latin typeface="Arial"/>
              </a:rPr>
              <a:t>Ámbito subjetivo </a:t>
            </a:r>
          </a:p>
          <a:p>
            <a:pPr marL="216000" indent="-216000">
              <a:lnSpc>
                <a:spcPct val="100000"/>
              </a:lnSpc>
            </a:pPr>
            <a:r>
              <a:rPr lang="es-ES" sz="1200" b="0" strike="noStrike" spc="-1">
                <a:latin typeface="Arial"/>
              </a:rPr>
              <a:t>PARTIMOS EN ESTE CASO DE LA LEY CANARIA Y SEÑALO LAS DIFERENCIAS </a:t>
            </a:r>
          </a:p>
          <a:p>
            <a:pPr marL="216000" indent="-216000">
              <a:lnSpc>
                <a:spcPct val="100000"/>
              </a:lnSpc>
            </a:pPr>
            <a:r>
              <a:rPr lang="es-ES" sz="1200" b="0" strike="noStrike" spc="-1">
                <a:latin typeface="Arial"/>
              </a:rPr>
              <a:t>artículos 2 a 4 de la LTAIPBG, integrantes del Capítulo I de su Título I</a:t>
            </a:r>
          </a:p>
          <a:p>
            <a:pPr marL="216000" indent="-216000">
              <a:lnSpc>
                <a:spcPct val="100000"/>
              </a:lnSpc>
            </a:pPr>
            <a:r>
              <a:rPr lang="es-ES" sz="1200" b="0" strike="noStrike" spc="-1">
                <a:latin typeface="Arial"/>
              </a:rPr>
              <a:t>artículos 2 a 4 de la LTAIP Canaria, integrantes de Disposiciones Generales de su Título I</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La Canarias no contempla la Casa Real ni las Entidades Gestoras de la Seguridad social</a:t>
            </a:r>
          </a:p>
          <a:p>
            <a:pPr marL="216000" indent="-216000">
              <a:lnSpc>
                <a:spcPct val="100000"/>
              </a:lnSpc>
            </a:pPr>
            <a:r>
              <a:rPr lang="es-ES" sz="1200" b="0" strike="noStrike" spc="-1">
                <a:latin typeface="Arial"/>
              </a:rPr>
              <a:t>Obviamente, tampoco las Instituciones Canarias y sí las Estatales:esto  es, el Congreso de los Diputados, el Senado, el Tribunal Constitucional y el Consejo General del Poder Judicial, así como el Banco de España, el Consejo de Estado, el Defensor del Pueblo, el Tribunal de Cuentas, el Consejo Económico y Social y las instituciones autonómicas análogas, en relación con sus actividades sujetas a Derecho Administrativo, tratamiento que también se le da a las instituciones Canarias.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Se ha criticado la sistemática ya que algunos sujetos citados ya se encuentran integrados en otros.La delimitación de los sujetos pasivos es probablemente el aspecto de la ley que más modificaciones sufrió a lo largo de todo su proceso de elaboración, tanto en la fase prelegislativa como durante la dilatada tramitación parlamentaria en las Cámaras. Al ser una de las partes de la norma más permeable a las sugerencias de los expertos16 y a las demandas sociales puestas de manifiesto durante la celebración de la consulta pública electrónica17 y, de forma reiterada, por los medios de comunicación durante los años 2012 y 2013, constituye también sin duda uno de sus puntos fuertes y mejor reconocidos por la sociedad. En este ámbito la LTAIPBG no sólo cumple con los estándares internacionales y el derecho europeo18, sino que además se alinea con los países más avanzados de nuestro entorno19 . </a:t>
            </a:r>
          </a:p>
          <a:p>
            <a:pPr marL="216000" indent="-216000">
              <a:lnSpc>
                <a:spcPct val="100000"/>
              </a:lnSpc>
            </a:pPr>
            <a:r>
              <a:rPr lang="es-ES" sz="1200" b="0" strike="noStrike" spc="-1">
                <a:latin typeface="Arial"/>
              </a:rPr>
              <a:t>La más discutida fue la Casa Real, Partidos y sindicatos. Desde el punto de vista ciudadano muy bien, pero se ha desnaturalizado te texto inicial y tiene ausencias, incoherencias y puntos débiles</a:t>
            </a:r>
          </a:p>
          <a:p>
            <a:pPr marL="216000" indent="-216000">
              <a:lnSpc>
                <a:spcPct val="100000"/>
              </a:lnSpc>
            </a:pPr>
            <a:endParaRPr lang="es-ES" sz="1200" b="0" strike="noStrike" spc="-1">
              <a:latin typeface="Arial"/>
            </a:endParaRPr>
          </a:p>
          <a:p>
            <a:pPr marL="216000" indent="-216000">
              <a:lnSpc>
                <a:spcPct val="100000"/>
              </a:lnSpc>
            </a:pPr>
            <a:r>
              <a:rPr lang="es-ES" sz="1200" b="0" strike="noStrike" spc="-1">
                <a:latin typeface="Arial"/>
              </a:rPr>
              <a:t>DEPENDE DE LA DISTINTA CONDICIÓN Y CARACTERÍSTICA DE LOS SUJETOS </a:t>
            </a:r>
          </a:p>
          <a:p>
            <a:pPr marL="216000" indent="-216000">
              <a:lnSpc>
                <a:spcPct val="100000"/>
              </a:lnSpc>
            </a:pPr>
            <a:r>
              <a:rPr lang="es-ES" sz="1200" b="1" strike="noStrike" spc="-1">
                <a:latin typeface="Arial"/>
              </a:rPr>
              <a:t>AZUL</a:t>
            </a:r>
            <a:r>
              <a:rPr lang="es-ES" sz="1200" b="0" strike="noStrike" spc="-1">
                <a:latin typeface="Arial"/>
              </a:rPr>
              <a:t>: 2,1 Administraciones Públicas. NARANJA: Instituciones y Corporaciones.</a:t>
            </a:r>
          </a:p>
          <a:p>
            <a:pPr marL="216000" indent="-216000">
              <a:lnSpc>
                <a:spcPct val="100000"/>
              </a:lnSpc>
            </a:pPr>
            <a:r>
              <a:rPr lang="es-ES" sz="1200" b="0" strike="noStrike" spc="-1">
                <a:latin typeface="Arial"/>
              </a:rPr>
              <a:t>a) Nivel Intenso: el Estado, Comunidades Autónomas, Entidades Locales, Universidades Públicas, Entidades gestoras y mutuas colaboradoras de la Seguridad Social, organismos autónomos, Agencias Estatales, entidades de Derecho Público vinculadas o dependientes de cualquier Administración Pública, entidades públicas empresariales, fundaciones del sector público y sociedades mercantiles con participación pública superior al 50%.</a:t>
            </a:r>
            <a:r>
              <a:rPr lang="es-ES" sz="1200" b="0" strike="noStrike" spc="-1">
                <a:solidFill>
                  <a:srgbClr val="FFFF00"/>
                </a:solidFill>
                <a:latin typeface="Arial"/>
              </a:rPr>
              <a:t> </a:t>
            </a:r>
            <a:r>
              <a:rPr lang="es-ES" sz="1200" b="1" strike="noStrike" spc="-1">
                <a:solidFill>
                  <a:srgbClr val="FFFF00"/>
                </a:solidFill>
                <a:latin typeface="Arial"/>
              </a:rPr>
              <a:t>PUBLICIDAD ACTIVA Y ACCESO COMPLETO (sin perjuicio de límites) </a:t>
            </a:r>
            <a:endParaRPr lang="es-ES" sz="1200" b="0" strike="noStrike" spc="-1">
              <a:latin typeface="Arial"/>
            </a:endParaRPr>
          </a:p>
          <a:p>
            <a:pPr marL="216000" indent="-216000">
              <a:lnSpc>
                <a:spcPct val="100000"/>
              </a:lnSpc>
            </a:pPr>
            <a:r>
              <a:rPr lang="es-ES" sz="1200" b="1" strike="noStrike" spc="-1">
                <a:solidFill>
                  <a:srgbClr val="FFFF00"/>
                </a:solidFill>
                <a:latin typeface="Arial"/>
              </a:rPr>
              <a:t>NARAJA Nivel Alto</a:t>
            </a:r>
            <a:r>
              <a:rPr lang="es-ES" sz="1200" b="0" strike="noStrike" spc="-1">
                <a:solidFill>
                  <a:srgbClr val="FFFF00"/>
                </a:solidFill>
                <a:latin typeface="Arial"/>
              </a:rPr>
              <a:t>: corporaciones de Derecho Público (colegios profesionales, cámaras de comercio, etc.), Casa de su Majestad el Rey, Congreso de los Diputados, Senado, Tribunal Constitucional, Consejo General del Poder Judicial, Banco de España, Consejo de Estado, Defensor del Pueblo, Tribunal de Cuentas, Consejo Económico y Social y las instituciones autonómicas análogas. Todas estas entidades públicas sólo están obligadas por la LTAIP en relación con sus actividades sujetas a Derecho Administrativo. El resto de actividades quedan al margen de la LTAIP. </a:t>
            </a:r>
            <a:r>
              <a:rPr lang="es-ES" sz="1200" b="1" strike="noStrike" spc="-1">
                <a:solidFill>
                  <a:srgbClr val="FFFF00"/>
                </a:solidFill>
                <a:latin typeface="Arial"/>
              </a:rPr>
              <a:t>SOLO TODA LA PUBLICIDAD ACTIVA Y EL ACCESO A INFORMACIÓN en su ejecución conforme a derecho administrativo </a:t>
            </a:r>
            <a:endParaRPr lang="es-ES" sz="1200" b="0" strike="noStrike" spc="-1">
              <a:latin typeface="Arial"/>
            </a:endParaRPr>
          </a:p>
          <a:p>
            <a:pPr marL="216000" indent="-216000">
              <a:lnSpc>
                <a:spcPct val="100000"/>
              </a:lnSpc>
            </a:pPr>
            <a:r>
              <a:rPr lang="es-ES" sz="1200" b="1" strike="noStrike" spc="-1">
                <a:solidFill>
                  <a:srgbClr val="FFFF00"/>
                </a:solidFill>
                <a:latin typeface="Arial"/>
              </a:rPr>
              <a:t>MORADO Nivel Medio</a:t>
            </a:r>
            <a:r>
              <a:rPr lang="es-ES" sz="1200" b="0" strike="noStrike" spc="-1">
                <a:solidFill>
                  <a:srgbClr val="FFFF00"/>
                </a:solidFill>
                <a:latin typeface="Arial"/>
              </a:rPr>
              <a:t>:  los partidos políticos, organizaciones sindicales y empresariales, y las entidades privadas que perciban durante el período de un año ayudas o subvenciones públicas en una cuantía superior a 100.000 euros o cuando al menos el 40 % del total de sus ingresos anuales tengan carácter de ayuda o subvención pública, siempre que alcancen como mínimo la cantidad de 5.000 euros. Sin embargo, el grado de sujeción a la LTAIP es muy limitado, ya que </a:t>
            </a:r>
            <a:r>
              <a:rPr lang="es-ES" sz="1200" b="1" strike="noStrike" spc="-1">
                <a:solidFill>
                  <a:srgbClr val="FFFF00"/>
                </a:solidFill>
                <a:latin typeface="Arial"/>
              </a:rPr>
              <a:t>sólo les afecta en parte de las obligaciones de publicidad activa recogidas en el capítulo II </a:t>
            </a:r>
            <a:r>
              <a:rPr lang="es-ES" sz="1200" b="0" strike="noStrike" spc="-1">
                <a:solidFill>
                  <a:srgbClr val="FFFF00"/>
                </a:solidFill>
                <a:latin typeface="Arial"/>
              </a:rPr>
              <a:t>de la Ley (En la parte Ec y Presupuestaria:contratos, convenios y subvencione : art. 8,2). El incumplimiento de estas obligaciones, dada su naturaleza de entidades privadas, no está tipificado como infracción, ya que sólo afecta a los responsables sujetos a responsabilidad disciplinaria (artículo 9.3 de la LTAIP). No están obligadas a responder a las solicitudes de información presentadas por los ciudadanos. </a:t>
            </a:r>
            <a:r>
              <a:rPr lang="es-ES" sz="1200" b="1" strike="noStrike" spc="-1">
                <a:solidFill>
                  <a:srgbClr val="FFFF00"/>
                </a:solidFill>
                <a:latin typeface="Arial"/>
              </a:rPr>
              <a:t>El derecho de acceso a la información pública regulado en el capítulo III de la Ley no les resulta de aplicación.</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VERDE Nivel Bajo</a:t>
            </a:r>
            <a:r>
              <a:rPr lang="es-ES" sz="1200" b="0" strike="noStrike" spc="-1">
                <a:solidFill>
                  <a:srgbClr val="FFFF00"/>
                </a:solidFill>
                <a:latin typeface="Arial"/>
              </a:rPr>
              <a:t>: Cuando se trata de personas físicas o jurídicas privadas que prestan servicios públicos o ejercen potestades administrativas, el artículo 4 de la LTAIP les impone la obligación de informar a la correspondiente Administración, organismo o entidad de las que dependan. Esta obligación se extenderá a los adjudicatarios de contratos del sector público, entre los que se encuentran los concesionarios de servicios públicos. No obstante, el Consejo de Estado ha criticado la remisión que se efectúa a que esta obligación será exigible “en los términos previstos en el respectivo contrato”. Esta previsión permite dejar a la voluntad de las partes la regulación concreta de la obligación, pudiéndose modificar por vía contractual los deberes de publicidad activa que la Ley impone . </a:t>
            </a:r>
            <a:r>
              <a:rPr lang="es-ES" sz="1200" b="1" strike="noStrike" spc="-1">
                <a:solidFill>
                  <a:srgbClr val="FFFF00"/>
                </a:solidFill>
                <a:latin typeface="Arial"/>
              </a:rPr>
              <a:t>Se trata del nivel de menor intensidad, ya que no obliga a los sujetos que comprende al cumplimiento de ninguna obligación de publicidad activa o de satisfacción del derecho de acceso a la información, sino tan sólo a suministrar al órgano que proceda determinada información pública.</a:t>
            </a:r>
            <a:endParaRPr lang="es-ES" sz="1200" b="0" strike="noStrike" spc="-1">
              <a:latin typeface="Arial"/>
            </a:endParaRPr>
          </a:p>
          <a:p>
            <a:pPr marL="216000" indent="-216000">
              <a:lnSpc>
                <a:spcPct val="100000"/>
              </a:lnSpc>
            </a:pPr>
            <a:endParaRPr lang="es-ES" sz="1200" b="0" strike="noStrike" spc="-1">
              <a:latin typeface="Arial"/>
            </a:endParaRPr>
          </a:p>
          <a:p>
            <a:pPr marL="216000" indent="-216000">
              <a:lnSpc>
                <a:spcPct val="100000"/>
              </a:lnSpc>
            </a:pPr>
            <a:r>
              <a:rPr lang="es-ES" sz="1200" b="1" strike="noStrike" spc="-1">
                <a:solidFill>
                  <a:srgbClr val="FFFF00"/>
                </a:solidFill>
                <a:latin typeface="Arial"/>
              </a:rPr>
              <a:t>Subvenciones Estado 100.000 y 5000 y 40% ingresos, Subvenciones Canarias 60.000 y 5000 y 40% ingresos</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62" name="TextShape 2"/>
          <p:cNvSpPr txBox="1"/>
          <p:nvPr/>
        </p:nvSpPr>
        <p:spPr>
          <a:xfrm>
            <a:off x="3884760" y="8685360"/>
            <a:ext cx="2971440" cy="456840"/>
          </a:xfrm>
          <a:prstGeom prst="rect">
            <a:avLst/>
          </a:prstGeom>
          <a:noFill/>
          <a:ln>
            <a:noFill/>
          </a:ln>
        </p:spPr>
        <p:txBody>
          <a:bodyPr anchor="b"/>
          <a:lstStyle/>
          <a:p>
            <a:pPr algn="r">
              <a:lnSpc>
                <a:spcPct val="100000"/>
              </a:lnSpc>
            </a:pPr>
            <a:fld id="{DD237885-993B-4439-A8A0-124655658F8D}" type="slidenum">
              <a:rPr lang="es-ES" sz="1200" b="0" strike="noStrike" spc="-1">
                <a:solidFill>
                  <a:srgbClr val="000000"/>
                </a:solidFill>
                <a:latin typeface="+mn-lt"/>
                <a:ea typeface="+mn-ea"/>
              </a:rPr>
              <a:pPr algn="r">
                <a:lnSpc>
                  <a:spcPct val="100000"/>
                </a:lnSpc>
              </a:pPr>
              <a:t>5</a:t>
            </a:fld>
            <a:endParaRPr lang="es-ES"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7</a:t>
            </a:fld>
            <a:endParaRPr lang="es-E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8</a:t>
            </a:fld>
            <a:endParaRPr lang="es-E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9</a:t>
            </a:fld>
            <a:endParaRPr lang="es-ES"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laceHolder 1"/>
          <p:cNvSpPr>
            <a:spLocks noGrp="1"/>
          </p:cNvSpPr>
          <p:nvPr>
            <p:ph type="body"/>
          </p:nvPr>
        </p:nvSpPr>
        <p:spPr>
          <a:xfrm>
            <a:off x="685800" y="4343400"/>
            <a:ext cx="5486040" cy="4114440"/>
          </a:xfrm>
          <a:prstGeom prst="rect">
            <a:avLst/>
          </a:prstGeom>
        </p:spPr>
        <p:txBody>
          <a:bodyPr>
            <a:normAutofit/>
          </a:bodyPr>
          <a:lstStyle/>
          <a:p>
            <a:r>
              <a:rPr lang="es-ES" sz="1200" b="1" strike="noStrike" spc="-1">
                <a:solidFill>
                  <a:srgbClr val="000000"/>
                </a:solidFill>
                <a:latin typeface="+mn-lt"/>
                <a:ea typeface="+mn-ea"/>
              </a:rPr>
              <a:t>Criterios referidos a la publicación de la información </a:t>
            </a:r>
            <a:endParaRPr lang="es-ES" sz="1200" b="0" strike="noStrike" spc="-1">
              <a:latin typeface="Arial"/>
            </a:endParaRPr>
          </a:p>
          <a:p>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Contenido de la información</a:t>
            </a:r>
            <a:r>
              <a:rPr lang="es-ES" sz="1200" b="0" strike="noStrike" spc="-1">
                <a:solidFill>
                  <a:srgbClr val="000000"/>
                </a:solidFill>
                <a:latin typeface="+mn-lt"/>
                <a:ea typeface="+mn-ea"/>
              </a:rPr>
              <a:t>. Se refiere a la información a publicar, considerándose información todo dato, texto, gráfico, etcétera con independencia del soporte que la contenga.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Forma de publicación</a:t>
            </a:r>
            <a:r>
              <a:rPr lang="es-ES" sz="1200" b="0" strike="noStrike" spc="-1">
                <a:solidFill>
                  <a:srgbClr val="000000"/>
                </a:solidFill>
                <a:latin typeface="+mn-lt"/>
                <a:ea typeface="+mn-ea"/>
              </a:rPr>
              <a:t>. Hace referencia al modo en el que se presenta al ciudadano la información. Existen dos posibilidades: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directa: mediante link o enlace se sitúa al ciudadano en el contenido de la información.</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Forma indirecta: mediante link o enlace se sitúa al ciudadano en el lugar donde se encuentra la información, pero este debe buscarla.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Datación y actualización</a:t>
            </a:r>
            <a:r>
              <a:rPr lang="es-ES" sz="1200" b="0" strike="noStrike" spc="-1">
                <a:solidFill>
                  <a:srgbClr val="000000"/>
                </a:solidFill>
                <a:latin typeface="+mn-lt"/>
                <a:ea typeface="+mn-ea"/>
              </a:rPr>
              <a:t>. Para este criterio se tienen en cuenta dos fechas. Primero, si el contenido dispone de alguna fecha que permita situar la información en el tiempo; y segundo, si se ha producido una actualización o revisión de la publicación de modo que el ciudadano tenga garantías de que la información está actualizada y vigente. (Al menos una de las fechas debe estar dentro de los tres meses desde que se hace la publicación; esto quiere decir que la información debe actualizarse en marzo, junio, septiembre y diciembre)</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Hace referencia a la facilidad o dificultad para llegar a la información dentro del apartado de transparencia. (Este criterio se evalúa según el número clicks desde la página principal del apartado de transparencia: 3 clicks equivale a 100 puntos mientras que más de 12 equivalen a cero puntos)</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Claridad</a:t>
            </a:r>
            <a:r>
              <a:rPr lang="es-ES" sz="1200" b="0" strike="noStrike" spc="-1">
                <a:solidFill>
                  <a:srgbClr val="000000"/>
                </a:solidFill>
                <a:latin typeface="+mn-lt"/>
                <a:ea typeface="+mn-ea"/>
              </a:rPr>
              <a:t>. La información debe presentarse con un lenguaje entendible para el público general y con ayudas, tutoriales, glosarios, o comentarios aclaratorios en el caso de contener un lenguaje complejo.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La información debe tener una disposición que permita al ciudadano una lectura ordenada y organizada. (Se evalúa de 0 a 100, donde 100 puntos significa que la información correspondiente se encuentra toda en la misma sección y 0 que la información está dispersa por el apartado de transparencia)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Reutilización</a:t>
            </a:r>
            <a:r>
              <a:rPr lang="es-ES" sz="1200" b="0" strike="noStrike" spc="-1">
                <a:solidFill>
                  <a:srgbClr val="000000"/>
                </a:solidFill>
                <a:latin typeface="+mn-lt"/>
                <a:ea typeface="+mn-ea"/>
              </a:rPr>
              <a:t>. El formato de la información debe estar de acuerdo con lo establecido en la Ley 37/2007, de 16 de noviembre, sobre reutilización de la información del sector público, y en su normativa de desarrollo. </a:t>
            </a:r>
            <a:endParaRPr lang="es-ES" sz="1200" b="0" strike="noStrike" spc="-1">
              <a:latin typeface="Arial"/>
            </a:endParaRPr>
          </a:p>
          <a:p>
            <a:pPr marL="216000" indent="-216000">
              <a:lnSpc>
                <a:spcPct val="100000"/>
              </a:lnSpc>
            </a:pPr>
            <a:r>
              <a:rPr lang="es-ES" sz="1200" b="0"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Criterios referidos al soporte web </a:t>
            </a:r>
            <a:endParaRPr lang="es-ES" sz="1200" b="0" strike="noStrike" spc="-1">
              <a:latin typeface="Arial"/>
            </a:endParaRPr>
          </a:p>
          <a:p>
            <a:pPr marL="216000" indent="-216000">
              <a:lnSpc>
                <a:spcPct val="100000"/>
              </a:lnSpc>
            </a:pPr>
            <a:r>
              <a:rPr lang="es-ES" sz="1200" b="1" strike="noStrike" spc="-1">
                <a:solidFill>
                  <a:srgbClr val="000000"/>
                </a:solidFill>
                <a:latin typeface="+mn-lt"/>
                <a:ea typeface="+mn-ea"/>
              </a:rPr>
              <a:t>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Accesibilidad</a:t>
            </a:r>
            <a:r>
              <a:rPr lang="es-ES" sz="1200" b="0" strike="noStrike" spc="-1">
                <a:solidFill>
                  <a:srgbClr val="000000"/>
                </a:solidFill>
                <a:latin typeface="+mn-lt"/>
                <a:ea typeface="+mn-ea"/>
              </a:rPr>
              <a:t>. Este criterio hace referencia a la valoración que realiza el Observatorio de Accesibilidad.</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Lugar de publicación</a:t>
            </a:r>
            <a:r>
              <a:rPr lang="es-ES" sz="1200" b="0" strike="noStrike" spc="-1">
                <a:solidFill>
                  <a:srgbClr val="000000"/>
                </a:solidFill>
                <a:latin typeface="+mn-lt"/>
                <a:ea typeface="+mn-ea"/>
              </a:rPr>
              <a:t>. Se refiere a si la información se encuentra en un apartado o pestaña, o si por el contrario se encuentra dispersa. (Este atributo vale 100 puntos si el apartado se encuentra visible en la página de inicio, 50 si se indica la existencia de este apartado pero no en la página de inicio y 0 si no se indica)</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Estructura</a:t>
            </a:r>
            <a:r>
              <a:rPr lang="es-ES" sz="1200" b="0" strike="noStrike" spc="-1">
                <a:solidFill>
                  <a:srgbClr val="000000"/>
                </a:solidFill>
                <a:latin typeface="+mn-lt"/>
                <a:ea typeface="+mn-ea"/>
              </a:rPr>
              <a:t>. Con este criterio se evalúa si el soporte web está configurado según la Ley LTAIP, de forma que facilite la identificación y búsqueda de la información al ciudadano. </a:t>
            </a:r>
            <a:endParaRPr lang="es-ES" sz="1200" b="0" strike="noStrike" spc="-1">
              <a:latin typeface="Arial"/>
            </a:endParaRPr>
          </a:p>
          <a:p>
            <a:pPr marL="216000" indent="-216000">
              <a:lnSpc>
                <a:spcPct val="100000"/>
              </a:lnSpc>
            </a:pPr>
            <a:r>
              <a:rPr lang="es-ES" sz="1200" b="0" u="sng" strike="noStrike" spc="-1">
                <a:solidFill>
                  <a:srgbClr val="000000"/>
                </a:solidFill>
                <a:uFillTx/>
                <a:latin typeface="+mn-lt"/>
                <a:ea typeface="+mn-ea"/>
              </a:rPr>
              <a:t>Banner/enlace</a:t>
            </a:r>
            <a:r>
              <a:rPr lang="es-ES" sz="1200" b="0" strike="noStrike" spc="-1">
                <a:solidFill>
                  <a:srgbClr val="000000"/>
                </a:solidFill>
                <a:latin typeface="+mn-lt"/>
                <a:ea typeface="+mn-ea"/>
              </a:rPr>
              <a:t>. Este criterio hace referencia a si el apartado de transparencia cuenta con un enlace al portal de transparencia centralizado en el ámbito territorial correspondiente. </a:t>
            </a:r>
            <a:endParaRPr lang="es-ES" sz="1200" b="0" strike="noStrike" spc="-1">
              <a:latin typeface="Arial"/>
            </a:endParaRPr>
          </a:p>
          <a:p>
            <a:pPr marL="216000" indent="-216000">
              <a:lnSpc>
                <a:spcPct val="100000"/>
              </a:lnSpc>
            </a:pPr>
            <a:endParaRPr lang="es-ES" sz="1200" b="0" strike="noStrike" spc="-1">
              <a:latin typeface="Arial"/>
            </a:endParaRPr>
          </a:p>
        </p:txBody>
      </p:sp>
      <p:sp>
        <p:nvSpPr>
          <p:cNvPr id="274" name="TextShape 2"/>
          <p:cNvSpPr txBox="1"/>
          <p:nvPr/>
        </p:nvSpPr>
        <p:spPr>
          <a:xfrm>
            <a:off x="3884760" y="8685360"/>
            <a:ext cx="2971440" cy="456840"/>
          </a:xfrm>
          <a:prstGeom prst="rect">
            <a:avLst/>
          </a:prstGeom>
          <a:noFill/>
          <a:ln>
            <a:noFill/>
          </a:ln>
        </p:spPr>
        <p:txBody>
          <a:bodyPr anchor="b"/>
          <a:lstStyle/>
          <a:p>
            <a:pPr algn="r">
              <a:lnSpc>
                <a:spcPct val="100000"/>
              </a:lnSpc>
            </a:pPr>
            <a:fld id="{C624E0FE-D03B-4DB5-90F5-72BB23152739}" type="slidenum">
              <a:rPr lang="es-ES" sz="1200" b="0" strike="noStrike" spc="-1">
                <a:solidFill>
                  <a:srgbClr val="000000"/>
                </a:solidFill>
                <a:latin typeface="+mn-lt"/>
                <a:ea typeface="+mn-ea"/>
              </a:rPr>
              <a:pPr algn="r">
                <a:lnSpc>
                  <a:spcPct val="100000"/>
                </a:lnSpc>
              </a:pPr>
              <a:t>10</a:t>
            </a:fld>
            <a:endParaRPr lang="es-E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1ED69A7-5368-47F1-806E-AB8556D0C116}" type="datetime4">
              <a:rPr lang="es-ES" smtClean="0"/>
              <a:pPr/>
              <a:t>23 de noviembre de 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5FB5594-253B-442A-A431-F082C49D1B0E}" type="datetime4">
              <a:rPr lang="es-ES" smtClean="0"/>
              <a:pPr/>
              <a:t>23 de noviembre de 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A0A5BD-923F-434C-B481-4B42E8AA8153}" type="datetime4">
              <a:rPr lang="es-ES" smtClean="0"/>
              <a:pPr/>
              <a:t>23 de noviembre de 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A43EBC-39D4-4089-9DAA-2AC37283CEE9}" type="datetime4">
              <a:rPr lang="es-ES" smtClean="0"/>
              <a:pPr/>
              <a:t>23 de noviembre de 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AAAEB3-BFAF-4E5D-8BC4-989C9AC2B7C6}" type="datetime4">
              <a:rPr lang="es-ES" smtClean="0"/>
              <a:pPr/>
              <a:t>23 de noviembre de 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FFE4D24-49AC-4D08-B68C-6BF3E6EDD4DF}" type="datetime4">
              <a:rPr lang="es-ES" smtClean="0"/>
              <a:pPr/>
              <a:t>23 de noviembre de 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17EB5D9-385A-4E2A-BC76-F7DFD7BBFD06}" type="datetime4">
              <a:rPr lang="es-ES" smtClean="0"/>
              <a:pPr/>
              <a:t>23 de noviembre de 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7B30BD8-B330-4EA3-98A1-F92719A028AB}" type="datetime4">
              <a:rPr lang="es-ES" smtClean="0"/>
              <a:pPr/>
              <a:t>23 de noviembre de 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F81D39-7935-44DA-BCC7-CD3A4DFA7A2B}" type="datetime4">
              <a:rPr lang="es-ES" smtClean="0"/>
              <a:pPr/>
              <a:t>23 de noviembre de 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DDA9BF6-6586-4E72-9050-84CB76424D42}" type="datetime4">
              <a:rPr lang="es-ES" smtClean="0"/>
              <a:pPr/>
              <a:t>23 de noviembre de 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B3F1ED-DE35-465C-9A50-C705419B9990}" type="datetime4">
              <a:rPr lang="es-ES" smtClean="0"/>
              <a:pPr/>
              <a:t>23 de noviembre de 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46CB8-F666-4A4F-B1CB-C1C63816731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5D07E-8889-4487-8903-5BA6B47E4067}" type="datetime4">
              <a:rPr lang="es-ES" smtClean="0"/>
              <a:pPr/>
              <a:t>23 de noviembre de 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46CB8-F666-4A4F-B1CB-C1C63816731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5.png"/><Relationship Id="rId4" Type="http://schemas.openxmlformats.org/officeDocument/2006/relationships/diagramData" Target="../diagrams/data5.xml"/><Relationship Id="rId9" Type="http://schemas.openxmlformats.org/officeDocument/2006/relationships/image" Target="../media/image6.gif"/></Relationships>
</file>

<file path=ppt/slides/_rels/slide25.xml.rels><?xml version="1.0" encoding="UTF-8" standalone="yes"?>
<Relationships xmlns="http://schemas.openxmlformats.org/package/2006/relationships"><Relationship Id="rId8" Type="http://schemas.openxmlformats.org/officeDocument/2006/relationships/hyperlink" Target="http://transparenciacanarias.org/" TargetMode="External"/><Relationship Id="rId3" Type="http://schemas.openxmlformats.org/officeDocument/2006/relationships/image" Target="../media/image1.png"/><Relationship Id="rId7" Type="http://schemas.openxmlformats.org/officeDocument/2006/relationships/hyperlink" Target="mailto:comisionadotransparencia@transparenciacanarias.org"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3.png"/><Relationship Id="rId5" Type="http://schemas.openxmlformats.org/officeDocument/2006/relationships/image" Target="../media/image8.pn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hyperlink" Target="https://twitter.com/ComisionadoT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sede.transparenciacanarias.org/publico/evaluacion" TargetMode="External"/><Relationship Id="rId4" Type="http://schemas.openxmlformats.org/officeDocument/2006/relationships/hyperlink" Target="Mapa%20de%20obligaciones%20itcanarias.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TRANS MARCA 1.1-01 FT.png"/>
          <p:cNvPicPr>
            <a:picLocks noChangeAspect="1"/>
          </p:cNvPicPr>
          <p:nvPr/>
        </p:nvPicPr>
        <p:blipFill>
          <a:blip r:embed="rId3" cstate="print"/>
          <a:srcRect l="4200" t="23944" r="4199" b="23278"/>
          <a:stretch>
            <a:fillRect/>
          </a:stretch>
        </p:blipFill>
        <p:spPr>
          <a:xfrm>
            <a:off x="0" y="0"/>
            <a:ext cx="7056784" cy="1268760"/>
          </a:xfrm>
          <a:prstGeom prst="rect">
            <a:avLst/>
          </a:prstGeom>
        </p:spPr>
      </p:pic>
      <p:sp>
        <p:nvSpPr>
          <p:cNvPr id="2" name="1 Título"/>
          <p:cNvSpPr>
            <a:spLocks noGrp="1"/>
          </p:cNvSpPr>
          <p:nvPr>
            <p:ph type="ctrTitle"/>
          </p:nvPr>
        </p:nvSpPr>
        <p:spPr>
          <a:xfrm>
            <a:off x="683568" y="2276872"/>
            <a:ext cx="7772400" cy="1872208"/>
          </a:xfrm>
        </p:spPr>
        <p:txBody>
          <a:bodyPr>
            <a:noAutofit/>
          </a:bodyPr>
          <a:lstStyle/>
          <a:p>
            <a:r>
              <a:rPr lang="es-ES" dirty="0" smtClean="0">
                <a:latin typeface="Century Gothic" pitchFamily="34" charset="0"/>
                <a:ea typeface="Roboto Condensed" pitchFamily="2" charset="0"/>
                <a:cs typeface="Roboto Condensed" pitchFamily="2" charset="0"/>
              </a:rPr>
              <a:t>Evaluación de la Transparencia de las universidades canarias</a:t>
            </a:r>
            <a:endParaRPr lang="es-ES" dirty="0">
              <a:latin typeface="Century Gothic" pitchFamily="34" charset="0"/>
              <a:ea typeface="Roboto Condensed" pitchFamily="2" charset="0"/>
              <a:cs typeface="Roboto Condensed" pitchFamily="2" charset="0"/>
            </a:endParaRPr>
          </a:p>
        </p:txBody>
      </p:sp>
      <p:sp>
        <p:nvSpPr>
          <p:cNvPr id="3" name="2 Subtítulo"/>
          <p:cNvSpPr>
            <a:spLocks noGrp="1"/>
          </p:cNvSpPr>
          <p:nvPr>
            <p:ph type="subTitle" idx="1"/>
          </p:nvPr>
        </p:nvSpPr>
        <p:spPr>
          <a:xfrm>
            <a:off x="0" y="4725144"/>
            <a:ext cx="9144000" cy="720080"/>
          </a:xfrm>
        </p:spPr>
        <p:txBody>
          <a:bodyPr>
            <a:normAutofit/>
          </a:bodyPr>
          <a:lstStyle/>
          <a:p>
            <a:r>
              <a:rPr lang="es-ES" sz="2400" dirty="0" smtClean="0">
                <a:solidFill>
                  <a:srgbClr val="575756"/>
                </a:solidFill>
                <a:ea typeface="Roboto Condensed Light" pitchFamily="2" charset="0"/>
                <a:cs typeface="Roboto Condensed Light" pitchFamily="2" charset="0"/>
              </a:rPr>
              <a:t>“Modelos de evaluación de la transparencia universitaria"</a:t>
            </a:r>
            <a:endParaRPr lang="es-ES" sz="2400" dirty="0">
              <a:solidFill>
                <a:srgbClr val="575756"/>
              </a:solidFill>
              <a:ea typeface="Roboto Condensed Light" pitchFamily="2" charset="0"/>
              <a:cs typeface="Roboto Condensed Light" pitchFamily="2" charset="0"/>
            </a:endParaRPr>
          </a:p>
        </p:txBody>
      </p:sp>
      <p:sp>
        <p:nvSpPr>
          <p:cNvPr id="8" name="7 Rectángulo"/>
          <p:cNvSpPr/>
          <p:nvPr/>
        </p:nvSpPr>
        <p:spPr>
          <a:xfrm>
            <a:off x="0" y="6021288"/>
            <a:ext cx="9144000" cy="836712"/>
          </a:xfrm>
          <a:prstGeom prst="rect">
            <a:avLst/>
          </a:prstGeom>
          <a:solidFill>
            <a:srgbClr val="DBA817"/>
          </a:solidFill>
          <a:ln>
            <a:solidFill>
              <a:srgbClr val="DBA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2 Subtítulo"/>
          <p:cNvSpPr txBox="1">
            <a:spLocks/>
          </p:cNvSpPr>
          <p:nvPr/>
        </p:nvSpPr>
        <p:spPr>
          <a:xfrm>
            <a:off x="1691680" y="5589240"/>
            <a:ext cx="7308304" cy="360040"/>
          </a:xfrm>
          <a:prstGeom prst="rect">
            <a:avLst/>
          </a:prstGeom>
        </p:spPr>
        <p:txBody>
          <a:bodyPr vert="horz" lIns="91440" tIns="45720" rIns="91440" bIns="45720" rtlCol="0">
            <a:no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600" b="1" i="0" u="none" strike="noStrike" kern="1200" cap="none" spc="0" normalizeH="0" baseline="0" noProof="0" dirty="0" smtClean="0">
                <a:ln>
                  <a:noFill/>
                </a:ln>
                <a:effectLst/>
                <a:uLnTx/>
                <a:uFillTx/>
                <a:ea typeface="Roboto Condensed Light" pitchFamily="2" charset="0"/>
                <a:cs typeface="Roboto Condensed Light" pitchFamily="2" charset="0"/>
              </a:rPr>
              <a:t>Comisionado de Transparencia y Acceso a la Información Pública de Canarias</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1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11266" name="Picture 2" descr="https://www.ull.es/eventos/crue-gerencia/wp-content/uploads/sites/4/2018/07/crue-logo.png"/>
          <p:cNvPicPr>
            <a:picLocks noChangeAspect="1" noChangeArrowheads="1"/>
          </p:cNvPicPr>
          <p:nvPr/>
        </p:nvPicPr>
        <p:blipFill>
          <a:blip r:embed="rId4" cstate="print"/>
          <a:srcRect/>
          <a:stretch>
            <a:fillRect/>
          </a:stretch>
        </p:blipFill>
        <p:spPr bwMode="auto">
          <a:xfrm>
            <a:off x="7092280" y="6309320"/>
            <a:ext cx="1826787" cy="260226"/>
          </a:xfrm>
          <a:prstGeom prst="rect">
            <a:avLst/>
          </a:prstGeom>
          <a:noFill/>
        </p:spPr>
      </p:pic>
      <p:pic>
        <p:nvPicPr>
          <p:cNvPr id="10" name="Picture 2"/>
          <p:cNvPicPr>
            <a:picLocks noChangeAspect="1" noChangeArrowheads="1"/>
          </p:cNvPicPr>
          <p:nvPr/>
        </p:nvPicPr>
        <p:blipFill>
          <a:blip r:embed="rId5" cstate="print"/>
          <a:srcRect t="21847" b="27176"/>
          <a:stretch>
            <a:fillRect/>
          </a:stretch>
        </p:blipFill>
        <p:spPr bwMode="auto">
          <a:xfrm>
            <a:off x="-108520" y="6165304"/>
            <a:ext cx="2232248" cy="504056"/>
          </a:xfrm>
          <a:prstGeom prst="rect">
            <a:avLst/>
          </a:prstGeom>
          <a:noFill/>
          <a:ln w="9525">
            <a:noFill/>
            <a:miter lim="800000"/>
            <a:headEnd/>
            <a:tailEnd/>
          </a:ln>
          <a:effectLst/>
        </p:spPr>
      </p:pic>
      <p:sp>
        <p:nvSpPr>
          <p:cNvPr id="11" name="10 Rectángulo"/>
          <p:cNvSpPr/>
          <p:nvPr/>
        </p:nvSpPr>
        <p:spPr>
          <a:xfrm>
            <a:off x="1691680" y="1340768"/>
            <a:ext cx="5830699" cy="461665"/>
          </a:xfrm>
          <a:prstGeom prst="rect">
            <a:avLst/>
          </a:prstGeom>
        </p:spPr>
        <p:txBody>
          <a:bodyPr wrap="none">
            <a:spAutoFit/>
          </a:bodyPr>
          <a:lstStyle/>
          <a:p>
            <a:r>
              <a:rPr lang="es-ES" sz="2400" dirty="0" smtClean="0">
                <a:solidFill>
                  <a:srgbClr val="575756"/>
                </a:solidFill>
                <a:ea typeface="Roboto Condensed Light" pitchFamily="2" charset="0"/>
                <a:cs typeface="Roboto Condensed Light" pitchFamily="2" charset="0"/>
              </a:rPr>
              <a:t>XXIV Jornadas CRUE de Secretarías Generales</a:t>
            </a:r>
            <a:endParaRPr lang="es-ES" sz="2400" dirty="0">
              <a:solidFill>
                <a:srgbClr val="575756"/>
              </a:solidFill>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10</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0" name="TextShape 1"/>
          <p:cNvSpPr txBox="1"/>
          <p:nvPr/>
        </p:nvSpPr>
        <p:spPr>
          <a:xfrm>
            <a:off x="4355976" y="0"/>
            <a:ext cx="4788024"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rPr>
              <a:t>NOTAS </a:t>
            </a:r>
            <a:r>
              <a:rPr lang="es-ES" sz="2800" spc="-1" dirty="0" err="1" smtClean="0">
                <a:latin typeface="Century Gothic" pitchFamily="34" charset="0"/>
              </a:rPr>
              <a:t>ITCanarias</a:t>
            </a:r>
            <a:r>
              <a:rPr lang="es-ES" sz="2800" spc="-1" dirty="0" smtClean="0">
                <a:latin typeface="Century Gothic" pitchFamily="34" charset="0"/>
              </a:rPr>
              <a:t> 2017</a:t>
            </a:r>
            <a:endParaRPr lang="es-ES" sz="2800" strike="noStrike" spc="-1" dirty="0">
              <a:latin typeface="Century Gothic" pitchFamily="34" charset="0"/>
            </a:endParaRPr>
          </a:p>
        </p:txBody>
      </p:sp>
      <p:sp>
        <p:nvSpPr>
          <p:cNvPr id="13" name="12 CuadroTexto"/>
          <p:cNvSpPr txBox="1"/>
          <p:nvPr/>
        </p:nvSpPr>
        <p:spPr>
          <a:xfrm>
            <a:off x="467544" y="1484784"/>
            <a:ext cx="8064896" cy="584775"/>
          </a:xfrm>
          <a:prstGeom prst="rect">
            <a:avLst/>
          </a:prstGeom>
          <a:noFill/>
        </p:spPr>
        <p:txBody>
          <a:bodyPr wrap="square" rtlCol="0">
            <a:spAutoFit/>
          </a:bodyPr>
          <a:lstStyle/>
          <a:p>
            <a:pPr algn="just">
              <a:lnSpc>
                <a:spcPct val="150000"/>
              </a:lnSpc>
            </a:pPr>
            <a:r>
              <a:rPr lang="es-ES" sz="2400" dirty="0" smtClean="0">
                <a:solidFill>
                  <a:prstClr val="black"/>
                </a:solidFill>
                <a:ea typeface="Roboto Condensed Light" pitchFamily="2" charset="0"/>
                <a:cs typeface="Roboto Condensed Light" pitchFamily="2" charset="0"/>
              </a:rPr>
              <a:t>Resultados medios de las </a:t>
            </a:r>
            <a:r>
              <a:rPr lang="es-ES" sz="2400" b="1" dirty="0" smtClean="0">
                <a:solidFill>
                  <a:prstClr val="black"/>
                </a:solidFill>
                <a:ea typeface="Roboto Condensed Light" pitchFamily="2" charset="0"/>
                <a:cs typeface="Roboto Condensed Light" pitchFamily="2" charset="0"/>
              </a:rPr>
              <a:t>98 instituciones canarias</a:t>
            </a:r>
            <a:r>
              <a:rPr lang="es-ES" sz="2400" dirty="0" smtClean="0">
                <a:solidFill>
                  <a:prstClr val="black"/>
                </a:solidFill>
                <a:ea typeface="Roboto Condensed Light" pitchFamily="2" charset="0"/>
                <a:cs typeface="Roboto Condensed Light" pitchFamily="2" charset="0"/>
              </a:rPr>
              <a:t>:</a:t>
            </a:r>
          </a:p>
        </p:txBody>
      </p:sp>
      <p:graphicFrame>
        <p:nvGraphicFramePr>
          <p:cNvPr id="15" name="14 Tabla"/>
          <p:cNvGraphicFramePr>
            <a:graphicFrameLocks noGrp="1"/>
          </p:cNvGraphicFramePr>
          <p:nvPr/>
        </p:nvGraphicFramePr>
        <p:xfrm>
          <a:off x="683569" y="2276872"/>
          <a:ext cx="7920879" cy="3816424"/>
        </p:xfrm>
        <a:graphic>
          <a:graphicData uri="http://schemas.openxmlformats.org/drawingml/2006/table">
            <a:tbl>
              <a:tblPr firstRow="1" bandRow="1">
                <a:tableStyleId>{5C22544A-7EE6-4342-B048-85BDC9FD1C3A}</a:tableStyleId>
              </a:tblPr>
              <a:tblGrid>
                <a:gridCol w="4649781"/>
                <a:gridCol w="894834"/>
                <a:gridCol w="792088"/>
                <a:gridCol w="1584176"/>
              </a:tblGrid>
              <a:tr h="664466">
                <a:tc>
                  <a:txBody>
                    <a:bodyPr/>
                    <a:lstStyle/>
                    <a:p>
                      <a:pPr algn="ctr"/>
                      <a:r>
                        <a:rPr lang="es-ES" sz="1800" dirty="0" smtClean="0">
                          <a:solidFill>
                            <a:schemeClr val="tx1"/>
                          </a:solidFill>
                          <a:latin typeface="+mn-lt"/>
                          <a:ea typeface="Roboto Condensed Light" pitchFamily="2" charset="0"/>
                          <a:cs typeface="Roboto Condensed Light" pitchFamily="2" charset="0"/>
                        </a:rPr>
                        <a:t>Tipo de entidad/ Medias aritméticas</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ICPA</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ITV</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ITCanarias 2017</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r>
              <a:tr h="621873">
                <a:tc>
                  <a:txBody>
                    <a:bodyPr/>
                    <a:lstStyle/>
                    <a:p>
                      <a:r>
                        <a:rPr lang="es-ES" sz="1800" dirty="0" smtClean="0">
                          <a:latin typeface="+mn-lt"/>
                          <a:ea typeface="Roboto Condensed Light" pitchFamily="2" charset="0"/>
                          <a:cs typeface="Roboto Condensed Light" pitchFamily="2" charset="0"/>
                        </a:rPr>
                        <a:t>Ayuntamientos </a:t>
                      </a:r>
                      <a:endParaRPr lang="es-ES" sz="1800" dirty="0">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5,01</a:t>
                      </a:r>
                    </a:p>
                  </a:txBody>
                  <a:tcPr marL="9525" marR="9525" marT="9525" marB="0"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0,31</a:t>
                      </a:r>
                    </a:p>
                  </a:txBody>
                  <a:tcPr marL="9525" marR="9525" marT="9525" marB="0" anchor="ctr">
                    <a:solidFill>
                      <a:schemeClr val="bg1">
                        <a:lumMod val="95000"/>
                      </a:schemeClr>
                    </a:solidFill>
                  </a:tcPr>
                </a:tc>
                <a:tc>
                  <a:txBody>
                    <a:bodyPr/>
                    <a:lstStyle/>
                    <a:p>
                      <a:pPr algn="ctr" fontAlgn="b"/>
                      <a:r>
                        <a:rPr lang="es-ES" sz="1800" b="1" i="0" u="none" strike="noStrike" dirty="0">
                          <a:solidFill>
                            <a:srgbClr val="000000"/>
                          </a:solidFill>
                          <a:latin typeface="+mn-lt"/>
                          <a:ea typeface="Roboto Condensed Light" pitchFamily="2" charset="0"/>
                          <a:cs typeface="Roboto Condensed Light" pitchFamily="2" charset="0"/>
                        </a:rPr>
                        <a:t>5,33</a:t>
                      </a:r>
                    </a:p>
                  </a:txBody>
                  <a:tcPr marL="9525" marR="9525" marT="9525" marB="0" anchor="ctr">
                    <a:solidFill>
                      <a:schemeClr val="bg1">
                        <a:lumMod val="95000"/>
                      </a:schemeClr>
                    </a:solidFill>
                  </a:tcPr>
                </a:tc>
              </a:tr>
              <a:tr h="621873">
                <a:tc>
                  <a:txBody>
                    <a:bodyPr/>
                    <a:lstStyle/>
                    <a:p>
                      <a:r>
                        <a:rPr lang="es-ES" sz="1800" dirty="0" smtClean="0">
                          <a:latin typeface="+mn-lt"/>
                          <a:ea typeface="Roboto Condensed Light" pitchFamily="2" charset="0"/>
                          <a:cs typeface="Roboto Condensed Light" pitchFamily="2" charset="0"/>
                        </a:rPr>
                        <a:t>Cabildos </a:t>
                      </a:r>
                      <a:endParaRPr lang="es-ES" sz="1800" dirty="0">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6,43</a:t>
                      </a:r>
                    </a:p>
                  </a:txBody>
                  <a:tcPr marL="9525" marR="9525" marT="9525" marB="0" anchor="ctr">
                    <a:solidFill>
                      <a:schemeClr val="bg1">
                        <a:lumMod val="8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0,51</a:t>
                      </a:r>
                    </a:p>
                  </a:txBody>
                  <a:tcPr marL="9525" marR="9525" marT="9525" marB="0" anchor="ctr">
                    <a:solidFill>
                      <a:schemeClr val="bg1">
                        <a:lumMod val="85000"/>
                      </a:schemeClr>
                    </a:solidFill>
                  </a:tcPr>
                </a:tc>
                <a:tc>
                  <a:txBody>
                    <a:bodyPr/>
                    <a:lstStyle/>
                    <a:p>
                      <a:pPr algn="ctr" fontAlgn="b"/>
                      <a:r>
                        <a:rPr lang="es-ES" sz="1800" b="1" i="0" u="none" strike="noStrike" dirty="0">
                          <a:solidFill>
                            <a:srgbClr val="000000"/>
                          </a:solidFill>
                          <a:latin typeface="+mn-lt"/>
                          <a:ea typeface="Roboto Condensed Light" pitchFamily="2" charset="0"/>
                          <a:cs typeface="Roboto Condensed Light" pitchFamily="2" charset="0"/>
                        </a:rPr>
                        <a:t>6,93</a:t>
                      </a:r>
                    </a:p>
                  </a:txBody>
                  <a:tcPr marL="9525" marR="9525" marT="9525" marB="0" anchor="ctr">
                    <a:solidFill>
                      <a:schemeClr val="bg1">
                        <a:lumMod val="85000"/>
                      </a:schemeClr>
                    </a:solidFill>
                  </a:tcPr>
                </a:tc>
              </a:tr>
              <a:tr h="664466">
                <a:tc>
                  <a:txBody>
                    <a:bodyPr/>
                    <a:lstStyle/>
                    <a:p>
                      <a:r>
                        <a:rPr lang="es-ES" sz="1800" dirty="0" smtClean="0">
                          <a:latin typeface="+mn-lt"/>
                          <a:ea typeface="Roboto Condensed Light" pitchFamily="2" charset="0"/>
                          <a:cs typeface="Roboto Condensed Light" pitchFamily="2" charset="0"/>
                        </a:rPr>
                        <a:t>Administración Pública de la Comunidad Autónoma de Canarias </a:t>
                      </a:r>
                      <a:endParaRPr lang="es-ES" sz="1800" dirty="0">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7,27</a:t>
                      </a:r>
                    </a:p>
                  </a:txBody>
                  <a:tcPr marL="9525" marR="9525" marT="9525" marB="0"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0,76</a:t>
                      </a:r>
                    </a:p>
                  </a:txBody>
                  <a:tcPr marL="9525" marR="9525" marT="9525" marB="0" anchor="ctr">
                    <a:solidFill>
                      <a:schemeClr val="bg1">
                        <a:lumMod val="95000"/>
                      </a:schemeClr>
                    </a:solidFill>
                  </a:tcPr>
                </a:tc>
                <a:tc>
                  <a:txBody>
                    <a:bodyPr/>
                    <a:lstStyle/>
                    <a:p>
                      <a:pPr algn="ctr" fontAlgn="b"/>
                      <a:r>
                        <a:rPr lang="es-ES" sz="1800" b="1" i="0" u="none" strike="noStrike" dirty="0">
                          <a:solidFill>
                            <a:srgbClr val="000000"/>
                          </a:solidFill>
                          <a:latin typeface="+mn-lt"/>
                          <a:ea typeface="Roboto Condensed Light" pitchFamily="2" charset="0"/>
                          <a:cs typeface="Roboto Condensed Light" pitchFamily="2" charset="0"/>
                        </a:rPr>
                        <a:t>8,03</a:t>
                      </a:r>
                    </a:p>
                  </a:txBody>
                  <a:tcPr marL="9525" marR="9525" marT="9525" marB="0" anchor="ctr">
                    <a:solidFill>
                      <a:schemeClr val="bg1">
                        <a:lumMod val="95000"/>
                      </a:schemeClr>
                    </a:solidFill>
                  </a:tcPr>
                </a:tc>
              </a:tr>
              <a:tr h="621873">
                <a:tc>
                  <a:txBody>
                    <a:bodyPr/>
                    <a:lstStyle/>
                    <a:p>
                      <a:r>
                        <a:rPr lang="es-ES" sz="1800" dirty="0" smtClean="0">
                          <a:latin typeface="+mn-lt"/>
                          <a:ea typeface="Roboto Condensed Light" pitchFamily="2" charset="0"/>
                          <a:cs typeface="Roboto Condensed Light" pitchFamily="2" charset="0"/>
                        </a:rPr>
                        <a:t>Universidades </a:t>
                      </a:r>
                      <a:endParaRPr lang="es-ES" sz="1800" dirty="0">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5,06</a:t>
                      </a:r>
                    </a:p>
                  </a:txBody>
                  <a:tcPr marL="9525" marR="9525" marT="9525" marB="0" anchor="ctr">
                    <a:solidFill>
                      <a:schemeClr val="bg1">
                        <a:lumMod val="8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0,20</a:t>
                      </a:r>
                    </a:p>
                  </a:txBody>
                  <a:tcPr marL="9525" marR="9525" marT="9525" marB="0" anchor="ctr">
                    <a:solidFill>
                      <a:schemeClr val="bg1">
                        <a:lumMod val="85000"/>
                      </a:schemeClr>
                    </a:solidFill>
                  </a:tcPr>
                </a:tc>
                <a:tc>
                  <a:txBody>
                    <a:bodyPr/>
                    <a:lstStyle/>
                    <a:p>
                      <a:pPr algn="ctr" fontAlgn="b"/>
                      <a:r>
                        <a:rPr lang="es-ES" sz="1800" b="1" i="0" u="none" strike="noStrike" dirty="0">
                          <a:solidFill>
                            <a:srgbClr val="000000"/>
                          </a:solidFill>
                          <a:latin typeface="+mn-lt"/>
                          <a:ea typeface="Roboto Condensed Light" pitchFamily="2" charset="0"/>
                          <a:cs typeface="Roboto Condensed Light" pitchFamily="2" charset="0"/>
                        </a:rPr>
                        <a:t>5,26</a:t>
                      </a:r>
                    </a:p>
                  </a:txBody>
                  <a:tcPr marL="9525" marR="9525" marT="9525" marB="0" anchor="ctr">
                    <a:solidFill>
                      <a:schemeClr val="bg1">
                        <a:lumMod val="85000"/>
                      </a:schemeClr>
                    </a:solidFill>
                  </a:tcPr>
                </a:tc>
              </a:tr>
              <a:tr h="621873">
                <a:tc>
                  <a:txBody>
                    <a:bodyPr/>
                    <a:lstStyle/>
                    <a:p>
                      <a:r>
                        <a:rPr lang="es-ES" sz="1800" dirty="0" smtClean="0">
                          <a:latin typeface="+mn-lt"/>
                          <a:ea typeface="Roboto Condensed Light" pitchFamily="2" charset="0"/>
                          <a:cs typeface="Roboto Condensed Light" pitchFamily="2" charset="0"/>
                        </a:rPr>
                        <a:t>Todas las instituciones</a:t>
                      </a:r>
                      <a:endParaRPr lang="es-ES" sz="1800" dirty="0">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5,14</a:t>
                      </a:r>
                    </a:p>
                  </a:txBody>
                  <a:tcPr marL="9525" marR="9525" marT="9525" marB="0" anchor="ctr">
                    <a:solidFill>
                      <a:schemeClr val="bg1">
                        <a:lumMod val="95000"/>
                      </a:schemeClr>
                    </a:solidFill>
                  </a:tcPr>
                </a:tc>
                <a:tc>
                  <a:txBody>
                    <a:bodyPr/>
                    <a:lstStyle/>
                    <a:p>
                      <a:pPr algn="ctr" fontAlgn="b"/>
                      <a:r>
                        <a:rPr lang="es-ES" sz="1800" b="0" i="0" u="none" strike="noStrike" dirty="0">
                          <a:solidFill>
                            <a:srgbClr val="000000"/>
                          </a:solidFill>
                          <a:latin typeface="+mn-lt"/>
                          <a:ea typeface="Roboto Condensed Light" pitchFamily="2" charset="0"/>
                          <a:cs typeface="Roboto Condensed Light" pitchFamily="2" charset="0"/>
                        </a:rPr>
                        <a:t>0,33</a:t>
                      </a:r>
                    </a:p>
                  </a:txBody>
                  <a:tcPr marL="9525" marR="9525" marT="9525" marB="0" anchor="ctr">
                    <a:solidFill>
                      <a:schemeClr val="bg1">
                        <a:lumMod val="95000"/>
                      </a:schemeClr>
                    </a:solidFill>
                  </a:tcPr>
                </a:tc>
                <a:tc>
                  <a:txBody>
                    <a:bodyPr/>
                    <a:lstStyle/>
                    <a:p>
                      <a:pPr algn="ctr" fontAlgn="b"/>
                      <a:r>
                        <a:rPr lang="es-ES" sz="1800" b="1" i="0" u="none" strike="noStrike" dirty="0">
                          <a:solidFill>
                            <a:srgbClr val="000000"/>
                          </a:solidFill>
                          <a:latin typeface="+mn-lt"/>
                          <a:ea typeface="Roboto Condensed Light" pitchFamily="2" charset="0"/>
                          <a:cs typeface="Roboto Condensed Light" pitchFamily="2" charset="0"/>
                        </a:rPr>
                        <a:t>5,47</a:t>
                      </a:r>
                    </a:p>
                  </a:txBody>
                  <a:tcPr marL="9525" marR="9525" marT="9525"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11</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0" name="TextShape 1"/>
          <p:cNvSpPr txBox="1"/>
          <p:nvPr/>
        </p:nvSpPr>
        <p:spPr>
          <a:xfrm>
            <a:off x="4355976" y="0"/>
            <a:ext cx="4788024"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rPr>
              <a:t>NOTAS </a:t>
            </a:r>
            <a:r>
              <a:rPr lang="es-ES" sz="2800" spc="-1" dirty="0" err="1" smtClean="0">
                <a:latin typeface="Century Gothic" pitchFamily="34" charset="0"/>
              </a:rPr>
              <a:t>ITCanarias</a:t>
            </a:r>
            <a:r>
              <a:rPr lang="es-ES" sz="2800" spc="-1" dirty="0" smtClean="0">
                <a:latin typeface="Century Gothic" pitchFamily="34" charset="0"/>
              </a:rPr>
              <a:t> 2017</a:t>
            </a:r>
            <a:endParaRPr lang="es-ES" sz="2800" strike="noStrike" spc="-1" dirty="0">
              <a:latin typeface="Century Gothic" pitchFamily="34" charset="0"/>
            </a:endParaRPr>
          </a:p>
        </p:txBody>
      </p:sp>
      <p:sp>
        <p:nvSpPr>
          <p:cNvPr id="12" name="11 CuadroTexto"/>
          <p:cNvSpPr txBox="1"/>
          <p:nvPr/>
        </p:nvSpPr>
        <p:spPr>
          <a:xfrm>
            <a:off x="467544" y="1628800"/>
            <a:ext cx="8064896" cy="584775"/>
          </a:xfrm>
          <a:prstGeom prst="rect">
            <a:avLst/>
          </a:prstGeom>
          <a:noFill/>
        </p:spPr>
        <p:txBody>
          <a:bodyPr wrap="square" rtlCol="0">
            <a:spAutoFit/>
          </a:bodyPr>
          <a:lstStyle/>
          <a:p>
            <a:pPr algn="just">
              <a:lnSpc>
                <a:spcPct val="150000"/>
              </a:lnSpc>
            </a:pPr>
            <a:r>
              <a:rPr lang="es-ES" sz="2400" dirty="0" smtClean="0">
                <a:solidFill>
                  <a:prstClr val="black"/>
                </a:solidFill>
                <a:ea typeface="Roboto Condensed Light" pitchFamily="2" charset="0"/>
                <a:cs typeface="Roboto Condensed Light" pitchFamily="2" charset="0"/>
              </a:rPr>
              <a:t>Resultados medios de las </a:t>
            </a:r>
            <a:r>
              <a:rPr lang="es-ES" sz="2400" b="1" dirty="0" smtClean="0">
                <a:solidFill>
                  <a:prstClr val="black"/>
                </a:solidFill>
                <a:ea typeface="Roboto Condensed Light" pitchFamily="2" charset="0"/>
                <a:cs typeface="Roboto Condensed Light" pitchFamily="2" charset="0"/>
              </a:rPr>
              <a:t>209 entidades</a:t>
            </a:r>
            <a:r>
              <a:rPr lang="es-ES" sz="2400" dirty="0" smtClean="0">
                <a:solidFill>
                  <a:prstClr val="black"/>
                </a:solidFill>
                <a:ea typeface="Roboto Condensed Light" pitchFamily="2" charset="0"/>
                <a:cs typeface="Roboto Condensed Light" pitchFamily="2" charset="0"/>
              </a:rPr>
              <a:t> evaluadas</a:t>
            </a:r>
            <a:r>
              <a:rPr lang="es-ES" dirty="0" smtClean="0">
                <a:solidFill>
                  <a:srgbClr val="575756"/>
                </a:solidFill>
                <a:ea typeface="Roboto Condensed Light" pitchFamily="2" charset="0"/>
                <a:cs typeface="Roboto Condensed Light" pitchFamily="2" charset="0"/>
              </a:rPr>
              <a:t>:</a:t>
            </a:r>
          </a:p>
        </p:txBody>
      </p:sp>
      <p:graphicFrame>
        <p:nvGraphicFramePr>
          <p:cNvPr id="14" name="13 Tabla"/>
          <p:cNvGraphicFramePr>
            <a:graphicFrameLocks noGrp="1"/>
          </p:cNvGraphicFramePr>
          <p:nvPr/>
        </p:nvGraphicFramePr>
        <p:xfrm>
          <a:off x="1331640" y="2636912"/>
          <a:ext cx="6552728" cy="3024336"/>
        </p:xfrm>
        <a:graphic>
          <a:graphicData uri="http://schemas.openxmlformats.org/drawingml/2006/table">
            <a:tbl>
              <a:tblPr firstRow="1" bandRow="1">
                <a:tableStyleId>{5C22544A-7EE6-4342-B048-85BDC9FD1C3A}</a:tableStyleId>
              </a:tblPr>
              <a:tblGrid>
                <a:gridCol w="1792549"/>
                <a:gridCol w="1586725"/>
                <a:gridCol w="3173454"/>
              </a:tblGrid>
              <a:tr h="1562240">
                <a:tc>
                  <a:txBody>
                    <a:bodyPr/>
                    <a:lstStyle/>
                    <a:p>
                      <a:pPr algn="ctr"/>
                      <a:r>
                        <a:rPr lang="es-ES" sz="2400" dirty="0" smtClean="0">
                          <a:solidFill>
                            <a:schemeClr val="tx1"/>
                          </a:solidFill>
                          <a:latin typeface="+mn-lt"/>
                          <a:ea typeface="Roboto Condensed Light" pitchFamily="2" charset="0"/>
                          <a:cs typeface="Roboto Condensed Light" pitchFamily="2" charset="0"/>
                        </a:rPr>
                        <a:t>ICPA</a:t>
                      </a:r>
                      <a:endParaRPr lang="es-ES" sz="2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ITV</a:t>
                      </a:r>
                      <a:endParaRPr lang="es-ES" sz="2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ITCanarias 2017</a:t>
                      </a:r>
                      <a:endParaRPr lang="es-ES" sz="2400" dirty="0">
                        <a:solidFill>
                          <a:schemeClr val="tx1"/>
                        </a:solidFill>
                        <a:latin typeface="+mn-lt"/>
                        <a:ea typeface="Roboto Condensed Light" pitchFamily="2" charset="0"/>
                        <a:cs typeface="Roboto Condensed Light" pitchFamily="2" charset="0"/>
                      </a:endParaRPr>
                    </a:p>
                  </a:txBody>
                  <a:tcPr anchor="ctr">
                    <a:solidFill>
                      <a:srgbClr val="DBA817"/>
                    </a:solidFill>
                  </a:tcPr>
                </a:tc>
              </a:tr>
              <a:tr h="1462096">
                <a:tc>
                  <a:txBody>
                    <a:bodyPr/>
                    <a:lstStyle/>
                    <a:p>
                      <a:pPr algn="ctr" fontAlgn="b"/>
                      <a:r>
                        <a:rPr lang="es-ES" sz="2400" b="0" i="0" u="none" strike="noStrike" dirty="0">
                          <a:solidFill>
                            <a:srgbClr val="000000"/>
                          </a:solidFill>
                          <a:latin typeface="+mn-lt"/>
                          <a:ea typeface="Roboto Condensed Light" pitchFamily="2" charset="0"/>
                          <a:cs typeface="Roboto Condensed Light" pitchFamily="2" charset="0"/>
                        </a:rPr>
                        <a:t>4,73</a:t>
                      </a:r>
                    </a:p>
                  </a:txBody>
                  <a:tcPr marL="9525" marR="9525" marT="9525" marB="0" anchor="ctr">
                    <a:solidFill>
                      <a:schemeClr val="bg1">
                        <a:lumMod val="95000"/>
                      </a:schemeClr>
                    </a:solidFill>
                  </a:tcPr>
                </a:tc>
                <a:tc>
                  <a:txBody>
                    <a:bodyPr/>
                    <a:lstStyle/>
                    <a:p>
                      <a:pPr algn="ctr" fontAlgn="b"/>
                      <a:r>
                        <a:rPr lang="es-ES" sz="2400" b="0" i="0" u="none" strike="noStrike" dirty="0">
                          <a:solidFill>
                            <a:srgbClr val="000000"/>
                          </a:solidFill>
                          <a:latin typeface="+mn-lt"/>
                          <a:ea typeface="Roboto Condensed Light" pitchFamily="2" charset="0"/>
                          <a:cs typeface="Roboto Condensed Light" pitchFamily="2" charset="0"/>
                        </a:rPr>
                        <a:t>0,30</a:t>
                      </a:r>
                    </a:p>
                  </a:txBody>
                  <a:tcPr marL="9525" marR="9525" marT="9525" marB="0" anchor="ctr">
                    <a:solidFill>
                      <a:schemeClr val="bg1">
                        <a:lumMod val="95000"/>
                      </a:schemeClr>
                    </a:solidFill>
                  </a:tcPr>
                </a:tc>
                <a:tc>
                  <a:txBody>
                    <a:bodyPr/>
                    <a:lstStyle/>
                    <a:p>
                      <a:pPr algn="ctr" fontAlgn="b"/>
                      <a:r>
                        <a:rPr lang="es-ES" sz="2400" b="1" i="0" u="none" strike="noStrike" dirty="0">
                          <a:solidFill>
                            <a:srgbClr val="000000"/>
                          </a:solidFill>
                          <a:latin typeface="+mn-lt"/>
                          <a:ea typeface="Roboto Condensed Light" pitchFamily="2" charset="0"/>
                          <a:cs typeface="Roboto Condensed Light" pitchFamily="2" charset="0"/>
                        </a:rPr>
                        <a:t>5,03</a:t>
                      </a:r>
                    </a:p>
                  </a:txBody>
                  <a:tcPr marL="9525" marR="9525" marT="9525"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2339752" y="0"/>
            <a:ext cx="6804248" cy="1142640"/>
          </a:xfrm>
          <a:prstGeom prst="rect">
            <a:avLst/>
          </a:prstGeom>
          <a:noFill/>
          <a:ln>
            <a:noFill/>
          </a:ln>
        </p:spPr>
        <p:txBody>
          <a:bodyPr anchor="ctr">
            <a:normAutofit/>
          </a:bodyPr>
          <a:lstStyle/>
          <a:p>
            <a:pPr algn="ctr">
              <a:lnSpc>
                <a:spcPct val="100000"/>
              </a:lnSpc>
            </a:pPr>
            <a:r>
              <a:rPr lang="es-ES" sz="2800" strike="noStrike" spc="-1" dirty="0" smtClean="0">
                <a:latin typeface="Century Gothic" pitchFamily="34" charset="0"/>
              </a:rPr>
              <a:t>Índice de Transparencia de Canarias (</a:t>
            </a:r>
            <a:r>
              <a:rPr lang="es-ES" sz="2800" strike="noStrike" spc="-1" dirty="0" err="1" smtClean="0">
                <a:latin typeface="Century Gothic" pitchFamily="34" charset="0"/>
              </a:rPr>
              <a:t>ITCanarias</a:t>
            </a:r>
            <a:r>
              <a:rPr lang="es-ES" sz="2800" strike="noStrike" spc="-1" dirty="0" smtClean="0">
                <a:latin typeface="Century Gothic" pitchFamily="34" charset="0"/>
              </a:rPr>
              <a:t>) (I)</a:t>
            </a:r>
            <a:endParaRPr lang="es-ES" sz="2800" strike="noStrike" spc="-1" dirty="0">
              <a:latin typeface="Century Gothic" pitchFamily="34" charset="0"/>
            </a:endParaRPr>
          </a:p>
        </p:txBody>
      </p:sp>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12</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2" name="11 CuadroTexto"/>
          <p:cNvSpPr txBox="1"/>
          <p:nvPr/>
        </p:nvSpPr>
        <p:spPr>
          <a:xfrm>
            <a:off x="467544" y="1412776"/>
            <a:ext cx="5374035" cy="738664"/>
          </a:xfrm>
          <a:prstGeom prst="rect">
            <a:avLst/>
          </a:prstGeom>
          <a:noFill/>
        </p:spPr>
        <p:txBody>
          <a:bodyPr wrap="none" rtlCol="0">
            <a:spAutoFit/>
          </a:bodyPr>
          <a:lstStyle/>
          <a:p>
            <a:r>
              <a:rPr lang="es-ES" sz="2400" dirty="0" smtClean="0">
                <a:ea typeface="Roboto Condensed Light" pitchFamily="2" charset="0"/>
                <a:cs typeface="Roboto Condensed Light" pitchFamily="2" charset="0"/>
              </a:rPr>
              <a:t>El Índice se compone de dos indicadores: </a:t>
            </a:r>
          </a:p>
          <a:p>
            <a:endParaRPr lang="es-ES" dirty="0"/>
          </a:p>
        </p:txBody>
      </p:sp>
      <p:grpSp>
        <p:nvGrpSpPr>
          <p:cNvPr id="2" name="17 Grupo"/>
          <p:cNvGrpSpPr/>
          <p:nvPr/>
        </p:nvGrpSpPr>
        <p:grpSpPr>
          <a:xfrm>
            <a:off x="683568" y="2276872"/>
            <a:ext cx="7920880" cy="3744416"/>
            <a:chOff x="683568" y="2132856"/>
            <a:chExt cx="7848872" cy="3744416"/>
          </a:xfrm>
        </p:grpSpPr>
        <p:graphicFrame>
          <p:nvGraphicFramePr>
            <p:cNvPr id="14" name="13 Diagrama"/>
            <p:cNvGraphicFramePr/>
            <p:nvPr/>
          </p:nvGraphicFramePr>
          <p:xfrm>
            <a:off x="683568" y="2132856"/>
            <a:ext cx="7848872" cy="37444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16 Flecha abajo"/>
            <p:cNvSpPr/>
            <p:nvPr/>
          </p:nvSpPr>
          <p:spPr>
            <a:xfrm>
              <a:off x="6463192" y="3789040"/>
              <a:ext cx="447104" cy="360040"/>
            </a:xfrm>
            <a:prstGeom prst="downArrow">
              <a:avLst/>
            </a:prstGeom>
            <a:solidFill>
              <a:srgbClr val="5757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9" name="18 Flecha abajo"/>
          <p:cNvSpPr/>
          <p:nvPr/>
        </p:nvSpPr>
        <p:spPr>
          <a:xfrm>
            <a:off x="2267744" y="3933056"/>
            <a:ext cx="451206" cy="360040"/>
          </a:xfrm>
          <a:prstGeom prst="downArrow">
            <a:avLst/>
          </a:prstGeom>
          <a:solidFill>
            <a:srgbClr val="5757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13</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2" name="11 CuadroTexto"/>
          <p:cNvSpPr txBox="1"/>
          <p:nvPr/>
        </p:nvSpPr>
        <p:spPr>
          <a:xfrm>
            <a:off x="755576" y="1700808"/>
            <a:ext cx="7848872" cy="1010533"/>
          </a:xfrm>
          <a:prstGeom prst="rect">
            <a:avLst/>
          </a:prstGeom>
          <a:noFill/>
        </p:spPr>
        <p:txBody>
          <a:bodyPr wrap="square" rtlCol="0">
            <a:spAutoFit/>
          </a:bodyPr>
          <a:lstStyle/>
          <a:p>
            <a:pPr algn="just">
              <a:lnSpc>
                <a:spcPct val="150000"/>
              </a:lnSpc>
            </a:pPr>
            <a:r>
              <a:rPr lang="es-ES" sz="2400" dirty="0" smtClean="0">
                <a:ea typeface="Roboto Condensed Light" pitchFamily="2" charset="0"/>
                <a:cs typeface="Roboto Condensed Light" pitchFamily="2" charset="0"/>
              </a:rPr>
              <a:t>El </a:t>
            </a:r>
            <a:r>
              <a:rPr lang="es-ES" sz="2400" b="1" dirty="0" err="1" smtClean="0">
                <a:ea typeface="Roboto Condensed Light" pitchFamily="2" charset="0"/>
                <a:cs typeface="Roboto Condensed Light" pitchFamily="2" charset="0"/>
              </a:rPr>
              <a:t>ITCanarias</a:t>
            </a:r>
            <a:r>
              <a:rPr lang="es-ES" sz="2400" dirty="0" smtClean="0">
                <a:ea typeface="Roboto Condensed Light" pitchFamily="2" charset="0"/>
                <a:cs typeface="Roboto Condensed Light" pitchFamily="2" charset="0"/>
              </a:rPr>
              <a:t> se calcula con la siguiente fórmula:</a:t>
            </a:r>
            <a:endParaRPr lang="es-ES" sz="2400" dirty="0">
              <a:ea typeface="Roboto Condensed Light" pitchFamily="2" charset="0"/>
              <a:cs typeface="Roboto Condensed Light" pitchFamily="2" charset="0"/>
            </a:endParaRPr>
          </a:p>
          <a:p>
            <a:pPr>
              <a:lnSpc>
                <a:spcPct val="150000"/>
              </a:lnSpc>
            </a:pPr>
            <a:endParaRPr lang="es-ES" dirty="0" smtClean="0">
              <a:solidFill>
                <a:srgbClr val="575756"/>
              </a:solidFill>
            </a:endParaRPr>
          </a:p>
        </p:txBody>
      </p:sp>
      <p:graphicFrame>
        <p:nvGraphicFramePr>
          <p:cNvPr id="13" name="12 Diagrama"/>
          <p:cNvGraphicFramePr/>
          <p:nvPr/>
        </p:nvGraphicFramePr>
        <p:xfrm>
          <a:off x="1043608" y="2276872"/>
          <a:ext cx="7272808" cy="2664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13 CuadroTexto"/>
          <p:cNvSpPr txBox="1"/>
          <p:nvPr/>
        </p:nvSpPr>
        <p:spPr>
          <a:xfrm>
            <a:off x="683568" y="5013177"/>
            <a:ext cx="7632848" cy="967188"/>
          </a:xfrm>
          <a:prstGeom prst="rect">
            <a:avLst/>
          </a:prstGeom>
          <a:noFill/>
          <a:ln w="12700">
            <a:solidFill>
              <a:srgbClr val="DBA817"/>
            </a:solidFill>
          </a:ln>
        </p:spPr>
        <p:txBody>
          <a:bodyPr wrap="square" rtlCol="0">
            <a:spAutoFit/>
          </a:bodyPr>
          <a:lstStyle/>
          <a:p>
            <a:pPr algn="just">
              <a:lnSpc>
                <a:spcPct val="150000"/>
              </a:lnSpc>
            </a:pPr>
            <a:r>
              <a:rPr lang="es-ES" sz="2000" dirty="0" smtClean="0">
                <a:ea typeface="Roboto Condensed Light" pitchFamily="2" charset="0"/>
                <a:cs typeface="Roboto Condensed Light" pitchFamily="2" charset="0"/>
              </a:rPr>
              <a:t>Nota: El ITV solo podrá aumentar el valor del ICPA, en ningún caso disminuirlo. La puntuación máxima del ITCanarias es de 10 puntos.</a:t>
            </a:r>
            <a:endParaRPr lang="es-ES" dirty="0" smtClean="0">
              <a:solidFill>
                <a:srgbClr val="575756"/>
              </a:solidFill>
            </a:endParaRPr>
          </a:p>
        </p:txBody>
      </p:sp>
      <p:sp>
        <p:nvSpPr>
          <p:cNvPr id="10" name="TextShape 1"/>
          <p:cNvSpPr txBox="1"/>
          <p:nvPr/>
        </p:nvSpPr>
        <p:spPr>
          <a:xfrm>
            <a:off x="2339752" y="188640"/>
            <a:ext cx="6804248" cy="1142640"/>
          </a:xfrm>
          <a:prstGeom prst="rect">
            <a:avLst/>
          </a:prstGeom>
          <a:noFill/>
          <a:ln>
            <a:noFill/>
          </a:ln>
        </p:spPr>
        <p:txBody>
          <a:bodyPr anchor="ctr">
            <a:normAutofit/>
          </a:bodyPr>
          <a:lstStyle/>
          <a:p>
            <a:pPr algn="ctr">
              <a:lnSpc>
                <a:spcPct val="100000"/>
              </a:lnSpc>
            </a:pPr>
            <a:r>
              <a:rPr lang="es-ES" sz="2800" strike="noStrike" spc="-1" dirty="0" smtClean="0">
                <a:latin typeface="Century Gothic" pitchFamily="34" charset="0"/>
              </a:rPr>
              <a:t>Índice de Transparencia de Canarias (</a:t>
            </a:r>
            <a:r>
              <a:rPr lang="es-ES" sz="2800" strike="noStrike" spc="-1" dirty="0" err="1" smtClean="0">
                <a:latin typeface="Century Gothic" pitchFamily="34" charset="0"/>
              </a:rPr>
              <a:t>ITCanarias</a:t>
            </a:r>
            <a:r>
              <a:rPr lang="es-ES" sz="2800" strike="noStrike" spc="-1" dirty="0" smtClean="0">
                <a:latin typeface="Century Gothic" pitchFamily="34" charset="0"/>
              </a:rPr>
              <a:t>) (II)</a:t>
            </a:r>
            <a:endParaRPr lang="es-ES" sz="2800" strike="noStrike" spc="-1" dirty="0">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3419872" y="0"/>
            <a:ext cx="5724128" cy="90872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ea typeface="Roboto Condensed Light" pitchFamily="2" charset="0"/>
                <a:cs typeface="Roboto Condensed Light" pitchFamily="2" charset="0"/>
              </a:rPr>
              <a:t>ICPA: Criterios de valoración</a:t>
            </a:r>
            <a:endParaRPr lang="es-ES" sz="2800" spc="-1" dirty="0">
              <a:latin typeface="Century Gothic" pitchFamily="34" charset="0"/>
              <a:ea typeface="Roboto Condensed Light" pitchFamily="2" charset="0"/>
              <a:cs typeface="Roboto Condensed Light" pitchFamily="2" charset="0"/>
            </a:endParaRPr>
          </a:p>
        </p:txBody>
      </p:sp>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14</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5" name="CustomShape 6"/>
          <p:cNvSpPr/>
          <p:nvPr/>
        </p:nvSpPr>
        <p:spPr>
          <a:xfrm>
            <a:off x="5724128" y="5445224"/>
            <a:ext cx="2952328" cy="648072"/>
          </a:xfrm>
          <a:prstGeom prst="rect">
            <a:avLst/>
          </a:prstGeom>
          <a:noFill/>
          <a:ln w="12700">
            <a:solidFill>
              <a:srgbClr val="DBA817"/>
            </a:solid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1800" b="0" strike="noStrike" spc="-1" dirty="0" smtClean="0">
                <a:solidFill>
                  <a:srgbClr val="000000"/>
                </a:solidFill>
                <a:ea typeface="Roboto Condensed Light" pitchFamily="2" charset="0"/>
                <a:cs typeface="Roboto Condensed Light" pitchFamily="2" charset="0"/>
              </a:rPr>
              <a:t>Nota: Todos </a:t>
            </a:r>
            <a:r>
              <a:rPr lang="es-ES" sz="1800" b="0" strike="noStrike" spc="-1" dirty="0">
                <a:solidFill>
                  <a:srgbClr val="000000"/>
                </a:solidFill>
                <a:ea typeface="Roboto Condensed Light" pitchFamily="2" charset="0"/>
                <a:cs typeface="Roboto Condensed Light" pitchFamily="2" charset="0"/>
              </a:rPr>
              <a:t>estos criterios puntúan de 0 a 100.</a:t>
            </a:r>
            <a:endParaRPr lang="es-ES" sz="1800" b="0" strike="noStrike" spc="-1" dirty="0">
              <a:ea typeface="Roboto Condensed Light" pitchFamily="2" charset="0"/>
              <a:cs typeface="Roboto Condensed Light" pitchFamily="2" charset="0"/>
            </a:endParaRPr>
          </a:p>
        </p:txBody>
      </p:sp>
      <p:graphicFrame>
        <p:nvGraphicFramePr>
          <p:cNvPr id="10" name="9 Diagrama"/>
          <p:cNvGraphicFramePr/>
          <p:nvPr/>
        </p:nvGraphicFramePr>
        <p:xfrm>
          <a:off x="467544" y="1052736"/>
          <a:ext cx="7776864"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2339752" y="0"/>
            <a:ext cx="6804248" cy="1142640"/>
          </a:xfrm>
          <a:prstGeom prst="rect">
            <a:avLst/>
          </a:prstGeom>
          <a:noFill/>
          <a:ln>
            <a:noFill/>
          </a:ln>
        </p:spPr>
        <p:txBody>
          <a:bodyPr anchor="ctr">
            <a:normAutofit/>
          </a:bodyPr>
          <a:lstStyle/>
          <a:p>
            <a:pPr algn="ctr">
              <a:lnSpc>
                <a:spcPct val="100000"/>
              </a:lnSpc>
            </a:pPr>
            <a:r>
              <a:rPr lang="es-ES" sz="2800" strike="noStrike" spc="-1" dirty="0" smtClean="0">
                <a:latin typeface="Century Gothic" pitchFamily="34" charset="0"/>
              </a:rPr>
              <a:t>ITV: Criterios de valoración</a:t>
            </a:r>
            <a:endParaRPr lang="es-ES" sz="2800" strike="noStrike" spc="-1" dirty="0">
              <a:latin typeface="Century Gothic" pitchFamily="34" charset="0"/>
            </a:endParaRPr>
          </a:p>
        </p:txBody>
      </p:sp>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15</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2" name="11 CuadroTexto"/>
          <p:cNvSpPr txBox="1"/>
          <p:nvPr/>
        </p:nvSpPr>
        <p:spPr>
          <a:xfrm>
            <a:off x="179512" y="1124744"/>
            <a:ext cx="8676456" cy="5193729"/>
          </a:xfrm>
          <a:prstGeom prst="rect">
            <a:avLst/>
          </a:prstGeom>
          <a:noFill/>
        </p:spPr>
        <p:txBody>
          <a:bodyPr wrap="square" rtlCol="0">
            <a:spAutoFit/>
          </a:bodyPr>
          <a:lstStyle/>
          <a:p>
            <a:pPr marL="800100" lvl="1" indent="-342900" algn="just">
              <a:lnSpc>
                <a:spcPct val="150000"/>
              </a:lnSpc>
              <a:buFont typeface="+mj-lt"/>
              <a:buAutoNum type="alphaLcParenR"/>
            </a:pPr>
            <a:r>
              <a:rPr lang="es-ES" sz="1900" dirty="0">
                <a:ea typeface="Roboto Condensed Light" pitchFamily="2" charset="0"/>
                <a:cs typeface="Roboto Condensed Light" pitchFamily="2" charset="0"/>
              </a:rPr>
              <a:t>Elaboración y publicación del </a:t>
            </a:r>
            <a:r>
              <a:rPr lang="es-ES" sz="1900" b="1" dirty="0">
                <a:ea typeface="Roboto Condensed Light" pitchFamily="2" charset="0"/>
                <a:cs typeface="Roboto Condensed Light" pitchFamily="2" charset="0"/>
              </a:rPr>
              <a:t>Informe Anual de Transparencia</a:t>
            </a:r>
            <a:r>
              <a:rPr lang="es-ES" sz="1900" dirty="0">
                <a:ea typeface="Roboto Condensed Light" pitchFamily="2" charset="0"/>
                <a:cs typeface="Roboto Condensed Light" pitchFamily="2" charset="0"/>
              </a:rPr>
              <a:t> de la entidad. </a:t>
            </a:r>
          </a:p>
          <a:p>
            <a:pPr marL="800100" lvl="1" indent="-342900" algn="just">
              <a:lnSpc>
                <a:spcPct val="150000"/>
              </a:lnSpc>
              <a:buFont typeface="+mj-lt"/>
              <a:buAutoNum type="alphaLcParenR"/>
            </a:pPr>
            <a:r>
              <a:rPr lang="es-ES" sz="1900" dirty="0">
                <a:ea typeface="Roboto Condensed Light" pitchFamily="2" charset="0"/>
                <a:cs typeface="Roboto Condensed Light" pitchFamily="2" charset="0"/>
              </a:rPr>
              <a:t>Elaboración y publicación de una </a:t>
            </a:r>
            <a:r>
              <a:rPr lang="es-ES" sz="1900" b="1" dirty="0">
                <a:ea typeface="Roboto Condensed Light" pitchFamily="2" charset="0"/>
                <a:cs typeface="Roboto Condensed Light" pitchFamily="2" charset="0"/>
              </a:rPr>
              <a:t>ordenanza, reglamento o protocolo de Transparencia.</a:t>
            </a:r>
          </a:p>
          <a:p>
            <a:pPr marL="800100" lvl="1" indent="-342900" algn="just">
              <a:lnSpc>
                <a:spcPct val="150000"/>
              </a:lnSpc>
              <a:buFont typeface="+mj-lt"/>
              <a:buAutoNum type="alphaLcParenR"/>
            </a:pPr>
            <a:r>
              <a:rPr lang="es-ES" sz="1900" dirty="0">
                <a:ea typeface="Roboto Condensed Light" pitchFamily="2" charset="0"/>
                <a:cs typeface="Roboto Condensed Light" pitchFamily="2" charset="0"/>
              </a:rPr>
              <a:t>Publicación en el portal de transparencia o en la sede electrónica de la entidad de un </a:t>
            </a:r>
            <a:r>
              <a:rPr lang="es-ES" sz="1900" b="1" dirty="0">
                <a:ea typeface="Roboto Condensed Light" pitchFamily="2" charset="0"/>
                <a:cs typeface="Roboto Condensed Light" pitchFamily="2" charset="0"/>
              </a:rPr>
              <a:t>enlace al Comisionado de Transparencia</a:t>
            </a:r>
            <a:r>
              <a:rPr lang="es-ES" sz="1900" dirty="0">
                <a:ea typeface="Roboto Condensed Light" pitchFamily="2" charset="0"/>
                <a:cs typeface="Roboto Condensed Light" pitchFamily="2" charset="0"/>
              </a:rPr>
              <a:t>, para facilitar la presentación de reclamaciones, consultas, denuncias, alertas, etc. </a:t>
            </a:r>
          </a:p>
          <a:p>
            <a:pPr marL="800100" lvl="1" indent="-342900" algn="just">
              <a:lnSpc>
                <a:spcPct val="150000"/>
              </a:lnSpc>
              <a:buFont typeface="+mj-lt"/>
              <a:buAutoNum type="alphaLcParenR"/>
            </a:pPr>
            <a:r>
              <a:rPr lang="es-ES" sz="1900" dirty="0">
                <a:ea typeface="Roboto Condensed Light" pitchFamily="2" charset="0"/>
                <a:cs typeface="Roboto Condensed Light" pitchFamily="2" charset="0"/>
              </a:rPr>
              <a:t>Utilización de algún </a:t>
            </a:r>
            <a:r>
              <a:rPr lang="es-ES" sz="1900" b="1" dirty="0">
                <a:ea typeface="Roboto Condensed Light" pitchFamily="2" charset="0"/>
                <a:cs typeface="Roboto Condensed Light" pitchFamily="2" charset="0"/>
              </a:rPr>
              <a:t>sistema de medición de las visitas al portal </a:t>
            </a:r>
            <a:r>
              <a:rPr lang="es-ES" sz="1900" dirty="0">
                <a:ea typeface="Roboto Condensed Light" pitchFamily="2" charset="0"/>
                <a:cs typeface="Roboto Condensed Light" pitchFamily="2" charset="0"/>
              </a:rPr>
              <a:t>de transparencia de la entidad. </a:t>
            </a:r>
          </a:p>
          <a:p>
            <a:pPr marL="800100" lvl="1" indent="-342900" algn="just">
              <a:lnSpc>
                <a:spcPct val="150000"/>
              </a:lnSpc>
              <a:buFont typeface="+mj-lt"/>
              <a:buAutoNum type="alphaLcParenR"/>
            </a:pPr>
            <a:r>
              <a:rPr lang="es-ES" sz="1900" dirty="0">
                <a:ea typeface="Roboto Condensed Light" pitchFamily="2" charset="0"/>
                <a:cs typeface="Roboto Condensed Light" pitchFamily="2" charset="0"/>
              </a:rPr>
              <a:t>Adecuada colaboración con el Comisionado de Transparencia al </a:t>
            </a:r>
            <a:r>
              <a:rPr lang="es-ES" sz="1900" b="1" dirty="0">
                <a:ea typeface="Roboto Condensed Light" pitchFamily="2" charset="0"/>
                <a:cs typeface="Roboto Condensed Light" pitchFamily="2" charset="0"/>
              </a:rPr>
              <a:t>remitir la información</a:t>
            </a:r>
            <a:r>
              <a:rPr lang="es-ES" sz="1900" dirty="0">
                <a:ea typeface="Roboto Condensed Light" pitchFamily="2" charset="0"/>
                <a:cs typeface="Roboto Condensed Light" pitchFamily="2" charset="0"/>
              </a:rPr>
              <a:t> para realizar el informe anual de transparencia en </a:t>
            </a:r>
            <a:r>
              <a:rPr lang="es-ES" sz="1900" b="1" dirty="0">
                <a:ea typeface="Roboto Condensed Light" pitchFamily="2" charset="0"/>
                <a:cs typeface="Roboto Condensed Light" pitchFamily="2" charset="0"/>
              </a:rPr>
              <a:t>el plazo establecido. </a:t>
            </a: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a:noFill/>
        </p:spPr>
        <p:txBody>
          <a:bodyPr>
            <a:normAutofit fontScale="90000"/>
          </a:bodyPr>
          <a:lstStyle/>
          <a:p>
            <a:r>
              <a:rPr lang="es-ES" sz="6700" dirty="0" smtClean="0">
                <a:solidFill>
                  <a:srgbClr val="DBA817"/>
                </a:solidFill>
                <a:latin typeface="Century Gothic" pitchFamily="34" charset="0"/>
              </a:rPr>
              <a:t>Publicidad Activa</a:t>
            </a:r>
            <a:r>
              <a:rPr lang="es-ES" sz="6000" dirty="0" smtClean="0">
                <a:solidFill>
                  <a:schemeClr val="bg1"/>
                </a:solidFill>
                <a:latin typeface="Century Gothic" pitchFamily="34" charset="0"/>
              </a:rPr>
              <a:t/>
            </a:r>
            <a:br>
              <a:rPr lang="es-ES" sz="6000" dirty="0" smtClean="0">
                <a:solidFill>
                  <a:schemeClr val="bg1"/>
                </a:solidFill>
                <a:latin typeface="Century Gothic" pitchFamily="34" charset="0"/>
              </a:rPr>
            </a:br>
            <a:r>
              <a:rPr lang="es-ES" sz="4000" dirty="0" smtClean="0">
                <a:latin typeface="Century Gothic" pitchFamily="34" charset="0"/>
                <a:ea typeface="Roboto Condensed Light" pitchFamily="2" charset="0"/>
                <a:cs typeface="Roboto Condensed Light" pitchFamily="2" charset="0"/>
              </a:rPr>
              <a:t> </a:t>
            </a:r>
            <a:r>
              <a:rPr lang="es-ES" sz="4000" dirty="0" err="1" smtClean="0">
                <a:solidFill>
                  <a:srgbClr val="575756"/>
                </a:solidFill>
                <a:latin typeface="Century Gothic" pitchFamily="34" charset="0"/>
                <a:ea typeface="Roboto Condensed Light" pitchFamily="2" charset="0"/>
                <a:cs typeface="Roboto Condensed Light" pitchFamily="2" charset="0"/>
              </a:rPr>
              <a:t>ITCanarias</a:t>
            </a:r>
            <a:r>
              <a:rPr lang="es-ES" sz="4000" dirty="0" smtClean="0">
                <a:solidFill>
                  <a:srgbClr val="575756"/>
                </a:solidFill>
                <a:latin typeface="Century Gothic" pitchFamily="34" charset="0"/>
                <a:ea typeface="Roboto Condensed Light" pitchFamily="2" charset="0"/>
                <a:cs typeface="Roboto Condensed Light" pitchFamily="2" charset="0"/>
              </a:rPr>
              <a:t> 2017 de las Universidades públicas de Canarias</a:t>
            </a:r>
            <a:endParaRPr lang="es-ES" sz="4000" dirty="0">
              <a:solidFill>
                <a:srgbClr val="575756"/>
              </a:solidFill>
              <a:latin typeface="Century Gothic" pitchFamily="34" charset="0"/>
            </a:endParaRPr>
          </a:p>
        </p:txBody>
      </p:sp>
      <p:sp>
        <p:nvSpPr>
          <p:cNvPr id="3" name="2 Rectángulo"/>
          <p:cNvSpPr/>
          <p:nvPr/>
        </p:nvSpPr>
        <p:spPr>
          <a:xfrm>
            <a:off x="179512" y="3429000"/>
            <a:ext cx="8820472" cy="3284984"/>
          </a:xfrm>
          <a:prstGeom prst="rect">
            <a:avLst/>
          </a:prstGeom>
          <a:solidFill>
            <a:srgbClr val="DBA8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2339752" y="188640"/>
            <a:ext cx="6661248" cy="782960"/>
          </a:xfrm>
        </p:spPr>
        <p:txBody>
          <a:bodyPr>
            <a:noAutofit/>
          </a:bodyPr>
          <a:lstStyle/>
          <a:p>
            <a:r>
              <a:rPr lang="es-ES" sz="2800" dirty="0" err="1" smtClean="0">
                <a:latin typeface="Century Gothic" pitchFamily="34" charset="0"/>
                <a:ea typeface="Roboto Condensed Light" pitchFamily="2" charset="0"/>
                <a:cs typeface="Roboto Condensed Light" pitchFamily="2" charset="0"/>
              </a:rPr>
              <a:t>ITCanarias</a:t>
            </a:r>
            <a:r>
              <a:rPr lang="es-ES" sz="2800" dirty="0" smtClean="0">
                <a:latin typeface="Century Gothic" pitchFamily="34" charset="0"/>
                <a:ea typeface="Roboto Condensed Light" pitchFamily="2" charset="0"/>
                <a:cs typeface="Roboto Condensed Light" pitchFamily="2" charset="0"/>
              </a:rPr>
              <a:t> 2017 de las Universidades públicas canarias</a:t>
            </a:r>
            <a:endParaRPr lang="es-ES" sz="2800" dirty="0">
              <a:latin typeface="Century Gothic" pitchFamily="34" charset="0"/>
              <a:ea typeface="Roboto Condensed Light" pitchFamily="2" charset="0"/>
              <a:cs typeface="Roboto Condensed Light" pitchFamily="2" charset="0"/>
            </a:endParaRPr>
          </a:p>
        </p:txBody>
      </p:sp>
      <p:sp>
        <p:nvSpPr>
          <p:cNvPr id="4"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5"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17</a:t>
            </a:fld>
            <a:endParaRPr lang="es-ES" dirty="0">
              <a:latin typeface="Roboto Condensed Light" pitchFamily="2" charset="0"/>
              <a:ea typeface="Roboto Condensed Light" pitchFamily="2" charset="0"/>
              <a:cs typeface="Roboto Condensed Light" pitchFamily="2" charset="0"/>
            </a:endParaRPr>
          </a:p>
        </p:txBody>
      </p:sp>
      <p:grpSp>
        <p:nvGrpSpPr>
          <p:cNvPr id="10" name="9 Grupo"/>
          <p:cNvGrpSpPr/>
          <p:nvPr/>
        </p:nvGrpSpPr>
        <p:grpSpPr>
          <a:xfrm>
            <a:off x="971600" y="1268760"/>
            <a:ext cx="2160240" cy="1440160"/>
            <a:chOff x="122756" y="63024"/>
            <a:chExt cx="1820014" cy="1234164"/>
          </a:xfrm>
        </p:grpSpPr>
        <p:sp>
          <p:nvSpPr>
            <p:cNvPr id="11" name="10 Rectángulo redondeado"/>
            <p:cNvSpPr/>
            <p:nvPr/>
          </p:nvSpPr>
          <p:spPr>
            <a:xfrm>
              <a:off x="122756" y="63024"/>
              <a:ext cx="1820014" cy="1234164"/>
            </a:xfrm>
            <a:prstGeom prst="roundRect">
              <a:avLst>
                <a:gd name="adj" fmla="val 10000"/>
              </a:avLst>
            </a:prstGeom>
            <a:solidFill>
              <a:srgbClr val="575756">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11 Rectángulo"/>
            <p:cNvSpPr/>
            <p:nvPr/>
          </p:nvSpPr>
          <p:spPr>
            <a:xfrm>
              <a:off x="158903" y="99171"/>
              <a:ext cx="1747720" cy="11618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s-ES" sz="1400" b="1" kern="1200" dirty="0" smtClean="0">
                <a:solidFill>
                  <a:schemeClr val="bg1"/>
                </a:solidFill>
                <a:latin typeface="Roboto Condensed Light" pitchFamily="2" charset="0"/>
                <a:ea typeface="Roboto Condensed Light" pitchFamily="2" charset="0"/>
                <a:cs typeface="Roboto Condensed Light" pitchFamily="2" charset="0"/>
              </a:endParaRPr>
            </a:p>
          </p:txBody>
        </p:sp>
      </p:grpSp>
      <p:pic>
        <p:nvPicPr>
          <p:cNvPr id="13" name="Picture 3" descr="C:\Users\ncastillo\Downloads\marca-universidad-de-la-laguna-positivo.png"/>
          <p:cNvPicPr>
            <a:picLocks noChangeAspect="1" noChangeArrowheads="1"/>
          </p:cNvPicPr>
          <p:nvPr/>
        </p:nvPicPr>
        <p:blipFill>
          <a:blip r:embed="rId4" cstate="print"/>
          <a:srcRect/>
          <a:stretch>
            <a:fillRect/>
          </a:stretch>
        </p:blipFill>
        <p:spPr bwMode="auto">
          <a:xfrm>
            <a:off x="1187624" y="1340768"/>
            <a:ext cx="1728192" cy="1286053"/>
          </a:xfrm>
          <a:prstGeom prst="rect">
            <a:avLst/>
          </a:prstGeom>
          <a:noFill/>
        </p:spPr>
      </p:pic>
      <p:grpSp>
        <p:nvGrpSpPr>
          <p:cNvPr id="14" name="13 Grupo"/>
          <p:cNvGrpSpPr/>
          <p:nvPr/>
        </p:nvGrpSpPr>
        <p:grpSpPr>
          <a:xfrm>
            <a:off x="6012160" y="1268760"/>
            <a:ext cx="2160240" cy="1408480"/>
            <a:chOff x="2358222" y="47874"/>
            <a:chExt cx="1767493" cy="1264464"/>
          </a:xfrm>
        </p:grpSpPr>
        <p:sp>
          <p:nvSpPr>
            <p:cNvPr id="15" name="14 Rectángulo redondeado"/>
            <p:cNvSpPr/>
            <p:nvPr/>
          </p:nvSpPr>
          <p:spPr>
            <a:xfrm>
              <a:off x="2358222" y="47874"/>
              <a:ext cx="1767493" cy="1264464"/>
            </a:xfrm>
            <a:prstGeom prst="roundRect">
              <a:avLst>
                <a:gd name="adj" fmla="val 10000"/>
              </a:avLst>
            </a:prstGeom>
            <a:solidFill>
              <a:srgbClr val="575756">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15 Rectángulo"/>
            <p:cNvSpPr/>
            <p:nvPr/>
          </p:nvSpPr>
          <p:spPr>
            <a:xfrm>
              <a:off x="2395257" y="84909"/>
              <a:ext cx="1693423" cy="11903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s-ES" sz="1400" b="1" kern="1200" dirty="0">
                <a:solidFill>
                  <a:schemeClr val="bg1"/>
                </a:solidFill>
                <a:latin typeface="Roboto Condensed Light" pitchFamily="2" charset="0"/>
                <a:ea typeface="Roboto Condensed Light" pitchFamily="2" charset="0"/>
                <a:cs typeface="Roboto Condensed Light" pitchFamily="2" charset="0"/>
              </a:endParaRPr>
            </a:p>
          </p:txBody>
        </p:sp>
      </p:grpSp>
      <p:pic>
        <p:nvPicPr>
          <p:cNvPr id="17" name="Picture 2" descr="https://www.ulpgc.es/sites/default/files/ArchivosULPGC/identidad-corporativa/logosimbolo%20Universidad%20acronimo%20vertical/logosimbolosecundarioversionverticalblanco.gif"/>
          <p:cNvPicPr>
            <a:picLocks noChangeAspect="1" noChangeArrowheads="1"/>
          </p:cNvPicPr>
          <p:nvPr/>
        </p:nvPicPr>
        <p:blipFill>
          <a:blip r:embed="rId5" cstate="print"/>
          <a:srcRect/>
          <a:stretch>
            <a:fillRect/>
          </a:stretch>
        </p:blipFill>
        <p:spPr bwMode="auto">
          <a:xfrm>
            <a:off x="6444208" y="1412776"/>
            <a:ext cx="1178313" cy="1080120"/>
          </a:xfrm>
          <a:prstGeom prst="rect">
            <a:avLst/>
          </a:prstGeom>
          <a:noFill/>
        </p:spPr>
      </p:pic>
      <p:sp>
        <p:nvSpPr>
          <p:cNvPr id="18" name="17 Elipse"/>
          <p:cNvSpPr/>
          <p:nvPr/>
        </p:nvSpPr>
        <p:spPr>
          <a:xfrm>
            <a:off x="1331640" y="3429000"/>
            <a:ext cx="1584176" cy="1512168"/>
          </a:xfrm>
          <a:prstGeom prst="ellipse">
            <a:avLst/>
          </a:prstGeom>
          <a:solidFill>
            <a:srgbClr val="DBA817"/>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latin typeface="Roboto Condensed Light" pitchFamily="2" charset="0"/>
                <a:ea typeface="Roboto Condensed Light" pitchFamily="2" charset="0"/>
                <a:cs typeface="Roboto Condensed Light" pitchFamily="2" charset="0"/>
              </a:rPr>
              <a:t>5,65</a:t>
            </a:r>
            <a:endParaRPr lang="es-ES" sz="2000" b="1" dirty="0">
              <a:latin typeface="Roboto Condensed Light" pitchFamily="2" charset="0"/>
              <a:ea typeface="Roboto Condensed Light" pitchFamily="2" charset="0"/>
              <a:cs typeface="Roboto Condensed Light" pitchFamily="2" charset="0"/>
            </a:endParaRPr>
          </a:p>
        </p:txBody>
      </p:sp>
      <p:sp>
        <p:nvSpPr>
          <p:cNvPr id="20" name="19 Elipse"/>
          <p:cNvSpPr/>
          <p:nvPr/>
        </p:nvSpPr>
        <p:spPr>
          <a:xfrm>
            <a:off x="6228184" y="3429000"/>
            <a:ext cx="1584176" cy="1512168"/>
          </a:xfrm>
          <a:prstGeom prst="ellipse">
            <a:avLst/>
          </a:prstGeom>
          <a:solidFill>
            <a:srgbClr val="DBA817"/>
          </a:solidFill>
          <a:ln>
            <a:solidFill>
              <a:srgbClr val="5757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latin typeface="Roboto Condensed Light" pitchFamily="2" charset="0"/>
                <a:ea typeface="Roboto Condensed Light" pitchFamily="2" charset="0"/>
                <a:cs typeface="Roboto Condensed Light" pitchFamily="2" charset="0"/>
              </a:rPr>
              <a:t>4,86</a:t>
            </a:r>
          </a:p>
        </p:txBody>
      </p:sp>
      <p:sp>
        <p:nvSpPr>
          <p:cNvPr id="21" name="20 Elipse"/>
          <p:cNvSpPr/>
          <p:nvPr/>
        </p:nvSpPr>
        <p:spPr>
          <a:xfrm>
            <a:off x="3635896" y="4293096"/>
            <a:ext cx="1872208" cy="1872208"/>
          </a:xfrm>
          <a:prstGeom prst="ellipse">
            <a:avLst/>
          </a:prstGeom>
          <a:solidFill>
            <a:srgbClr val="575756"/>
          </a:solidFill>
          <a:ln>
            <a:solidFill>
              <a:srgbClr val="DBA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smtClean="0">
                <a:latin typeface="Roboto Condensed Light" pitchFamily="2" charset="0"/>
                <a:ea typeface="Roboto Condensed Light" pitchFamily="2" charset="0"/>
                <a:cs typeface="Roboto Condensed Light" pitchFamily="2" charset="0"/>
              </a:rPr>
              <a:t>5,26</a:t>
            </a:r>
            <a:endParaRPr lang="es-ES" sz="3200" b="1" dirty="0">
              <a:latin typeface="Roboto Condensed Light" pitchFamily="2" charset="0"/>
              <a:ea typeface="Roboto Condensed Light" pitchFamily="2" charset="0"/>
              <a:cs typeface="Roboto Condensed Light" pitchFamily="2" charset="0"/>
            </a:endParaRPr>
          </a:p>
        </p:txBody>
      </p:sp>
      <p:cxnSp>
        <p:nvCxnSpPr>
          <p:cNvPr id="23" name="22 Conector recto de flecha"/>
          <p:cNvCxnSpPr>
            <a:endCxn id="18" idx="0"/>
          </p:cNvCxnSpPr>
          <p:nvPr/>
        </p:nvCxnSpPr>
        <p:spPr>
          <a:xfrm>
            <a:off x="1907704" y="2636912"/>
            <a:ext cx="216024" cy="792088"/>
          </a:xfrm>
          <a:prstGeom prst="straightConnector1">
            <a:avLst/>
          </a:prstGeom>
          <a:ln>
            <a:solidFill>
              <a:srgbClr val="DBA817"/>
            </a:solidFill>
            <a:tailEnd type="arrow"/>
          </a:ln>
        </p:spPr>
        <p:style>
          <a:lnRef idx="3">
            <a:schemeClr val="accent6"/>
          </a:lnRef>
          <a:fillRef idx="0">
            <a:schemeClr val="accent6"/>
          </a:fillRef>
          <a:effectRef idx="2">
            <a:schemeClr val="accent6"/>
          </a:effectRef>
          <a:fontRef idx="minor">
            <a:schemeClr val="tx1"/>
          </a:fontRef>
        </p:style>
      </p:cxnSp>
      <p:cxnSp>
        <p:nvCxnSpPr>
          <p:cNvPr id="27" name="26 Conector recto de flecha"/>
          <p:cNvCxnSpPr>
            <a:endCxn id="20" idx="0"/>
          </p:cNvCxnSpPr>
          <p:nvPr/>
        </p:nvCxnSpPr>
        <p:spPr>
          <a:xfrm flipH="1">
            <a:off x="7020272" y="2636912"/>
            <a:ext cx="288032" cy="792088"/>
          </a:xfrm>
          <a:prstGeom prst="straightConnector1">
            <a:avLst/>
          </a:prstGeom>
          <a:ln>
            <a:solidFill>
              <a:srgbClr val="DBA817"/>
            </a:solidFill>
            <a:tailEnd type="arrow"/>
          </a:ln>
        </p:spPr>
        <p:style>
          <a:lnRef idx="3">
            <a:schemeClr val="accent6"/>
          </a:lnRef>
          <a:fillRef idx="0">
            <a:schemeClr val="accent6"/>
          </a:fillRef>
          <a:effectRef idx="2">
            <a:schemeClr val="accent6"/>
          </a:effectRef>
          <a:fontRef idx="minor">
            <a:schemeClr val="tx1"/>
          </a:fontRef>
        </p:style>
      </p:cxnSp>
      <p:sp>
        <p:nvSpPr>
          <p:cNvPr id="28" name="27 CuadroTexto"/>
          <p:cNvSpPr txBox="1"/>
          <p:nvPr/>
        </p:nvSpPr>
        <p:spPr>
          <a:xfrm>
            <a:off x="3419872" y="2780928"/>
            <a:ext cx="2304256" cy="1446550"/>
          </a:xfrm>
          <a:prstGeom prst="rect">
            <a:avLst/>
          </a:prstGeom>
          <a:noFill/>
        </p:spPr>
        <p:txBody>
          <a:bodyPr wrap="square" rtlCol="0">
            <a:spAutoFit/>
          </a:bodyPr>
          <a:lstStyle/>
          <a:p>
            <a:pPr algn="ctr"/>
            <a:r>
              <a:rPr lang="es-ES" sz="2400" b="1" dirty="0" smtClean="0">
                <a:ea typeface="Roboto Condensed Light" pitchFamily="2" charset="0"/>
                <a:cs typeface="Roboto Condensed Light" pitchFamily="2" charset="0"/>
              </a:rPr>
              <a:t>Media aritmética</a:t>
            </a:r>
          </a:p>
          <a:p>
            <a:pPr algn="ctr"/>
            <a:r>
              <a:rPr lang="es-ES" sz="2000" dirty="0" smtClean="0">
                <a:ea typeface="Roboto Condensed Light" pitchFamily="2" charset="0"/>
                <a:cs typeface="Roboto Condensed Light" pitchFamily="2" charset="0"/>
              </a:rPr>
              <a:t>Universidades Públicas Canarias</a:t>
            </a:r>
            <a:endParaRPr lang="es-ES" sz="2000" dirty="0">
              <a:ea typeface="Roboto Condensed Light" pitchFamily="2" charset="0"/>
              <a:cs typeface="Roboto Condensed Light" pitchFamily="2" charset="0"/>
            </a:endParaRPr>
          </a:p>
        </p:txBody>
      </p:sp>
      <p:cxnSp>
        <p:nvCxnSpPr>
          <p:cNvPr id="31" name="30 Conector recto de flecha"/>
          <p:cNvCxnSpPr/>
          <p:nvPr/>
        </p:nvCxnSpPr>
        <p:spPr>
          <a:xfrm>
            <a:off x="4572000" y="3861048"/>
            <a:ext cx="0" cy="720080"/>
          </a:xfrm>
          <a:prstGeom prst="straightConnector1">
            <a:avLst/>
          </a:prstGeom>
          <a:ln>
            <a:solidFill>
              <a:srgbClr val="DBA817"/>
            </a:solidFill>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2159224" y="548680"/>
            <a:ext cx="6984776" cy="1052736"/>
          </a:xfrm>
        </p:spPr>
        <p:txBody>
          <a:bodyPr anchor="ctr">
            <a:normAutofit fontScale="90000"/>
          </a:bodyPr>
          <a:lstStyle/>
          <a:p>
            <a:pPr>
              <a:lnSpc>
                <a:spcPct val="100000"/>
              </a:lnSpc>
            </a:pPr>
            <a:r>
              <a:rPr lang="es-ES" sz="2700" dirty="0" smtClean="0">
                <a:latin typeface="Novecento sans wide Book" pitchFamily="50" charset="0"/>
              </a:rPr>
              <a:t/>
            </a:r>
            <a:br>
              <a:rPr lang="es-ES" sz="2700" dirty="0" smtClean="0">
                <a:latin typeface="Novecento sans wide Book" pitchFamily="50" charset="0"/>
              </a:rPr>
            </a:br>
            <a:r>
              <a:rPr lang="es-ES" sz="2700" spc="-1" dirty="0" smtClean="0">
                <a:latin typeface="Century Gothic" pitchFamily="34" charset="0"/>
              </a:rPr>
              <a:t>Mapas de Obligaciones de publicidad </a:t>
            </a:r>
            <a:br>
              <a:rPr lang="es-ES" sz="2700" spc="-1" dirty="0" smtClean="0">
                <a:latin typeface="Century Gothic" pitchFamily="34" charset="0"/>
              </a:rPr>
            </a:br>
            <a:r>
              <a:rPr lang="es-ES" sz="2700" spc="-1" dirty="0" smtClean="0">
                <a:latin typeface="Century Gothic" pitchFamily="34" charset="0"/>
              </a:rPr>
              <a:t>activa para las 98 instituciones </a:t>
            </a:r>
            <a:br>
              <a:rPr lang="es-ES" sz="2700" spc="-1" dirty="0" smtClean="0">
                <a:latin typeface="Century Gothic" pitchFamily="34" charset="0"/>
              </a:rPr>
            </a:br>
            <a:r>
              <a:rPr lang="es-ES" sz="2700" spc="-1" dirty="0" smtClean="0">
                <a:latin typeface="Century Gothic" pitchFamily="34" charset="0"/>
              </a:rPr>
              <a:t>principales canarias</a:t>
            </a:r>
            <a:r>
              <a:rPr lang="es-ES" sz="3200" b="1" spc="-1" dirty="0" smtClean="0">
                <a:solidFill>
                  <a:srgbClr val="575756"/>
                </a:solidFill>
              </a:rPr>
              <a:t/>
            </a:r>
            <a:br>
              <a:rPr lang="es-ES" sz="3200" b="1" spc="-1" dirty="0" smtClean="0">
                <a:solidFill>
                  <a:srgbClr val="575756"/>
                </a:solidFill>
              </a:rPr>
            </a:br>
            <a:r>
              <a:rPr lang="es-ES" sz="3600" dirty="0" smtClean="0">
                <a:latin typeface="Novecento sans wide Book" pitchFamily="50" charset="0"/>
              </a:rPr>
              <a:t/>
            </a:r>
            <a:br>
              <a:rPr lang="es-ES" sz="3600" dirty="0" smtClean="0">
                <a:latin typeface="Novecento sans wide Book" pitchFamily="50" charset="0"/>
              </a:rPr>
            </a:br>
            <a:endParaRPr lang="es-ES" sz="3600" dirty="0">
              <a:latin typeface="Novecento sans wide Book" pitchFamily="50"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18</a:t>
            </a:fld>
            <a:endParaRPr lang="es-ES" dirty="0">
              <a:latin typeface="Roboto Condensed Light" pitchFamily="2" charset="0"/>
              <a:ea typeface="Roboto Condensed Light" pitchFamily="2" charset="0"/>
              <a:cs typeface="Roboto Condensed Light" pitchFamily="2" charset="0"/>
            </a:endParaRPr>
          </a:p>
        </p:txBody>
      </p:sp>
      <p:sp>
        <p:nvSpPr>
          <p:cNvPr id="1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graphicFrame>
        <p:nvGraphicFramePr>
          <p:cNvPr id="9" name="8 Tabla"/>
          <p:cNvGraphicFramePr>
            <a:graphicFrameLocks noGrp="1"/>
          </p:cNvGraphicFramePr>
          <p:nvPr/>
        </p:nvGraphicFramePr>
        <p:xfrm>
          <a:off x="395536" y="1628800"/>
          <a:ext cx="8352920" cy="4418801"/>
        </p:xfrm>
        <a:graphic>
          <a:graphicData uri="http://schemas.openxmlformats.org/drawingml/2006/table">
            <a:tbl>
              <a:tblPr firstRow="1" bandRow="1">
                <a:tableStyleId>{5C22544A-7EE6-4342-B048-85BDC9FD1C3A}</a:tableStyleId>
              </a:tblPr>
              <a:tblGrid>
                <a:gridCol w="1538697"/>
                <a:gridCol w="293085"/>
                <a:gridCol w="293085"/>
                <a:gridCol w="467421"/>
                <a:gridCol w="504056"/>
                <a:gridCol w="288032"/>
                <a:gridCol w="288032"/>
                <a:gridCol w="430783"/>
                <a:gridCol w="293085"/>
                <a:gridCol w="293085"/>
                <a:gridCol w="495215"/>
                <a:gridCol w="310769"/>
                <a:gridCol w="293085"/>
                <a:gridCol w="476266"/>
                <a:gridCol w="549532"/>
                <a:gridCol w="366356"/>
                <a:gridCol w="293082"/>
                <a:gridCol w="293085"/>
                <a:gridCol w="586169"/>
              </a:tblGrid>
              <a:tr h="1768977">
                <a:tc>
                  <a:txBody>
                    <a:bodyPr/>
                    <a:lstStyle/>
                    <a:p>
                      <a:pPr algn="ctr">
                        <a:lnSpc>
                          <a:spcPct val="115000"/>
                        </a:lnSpc>
                        <a:spcAft>
                          <a:spcPts val="0"/>
                        </a:spcAft>
                      </a:pPr>
                      <a:r>
                        <a:rPr lang="es-ES" sz="1600" dirty="0" smtClean="0">
                          <a:solidFill>
                            <a:schemeClr val="tx1"/>
                          </a:solidFill>
                          <a:latin typeface="Calibri"/>
                          <a:ea typeface="Calibri"/>
                          <a:cs typeface="Times New Roman"/>
                        </a:rPr>
                        <a:t>Nº de obligaciones por tipo</a:t>
                      </a:r>
                      <a:r>
                        <a:rPr lang="es-ES" sz="1600" baseline="0" dirty="0" smtClean="0">
                          <a:solidFill>
                            <a:schemeClr val="tx1"/>
                          </a:solidFill>
                          <a:latin typeface="Calibri"/>
                          <a:ea typeface="Calibri"/>
                          <a:cs typeface="Times New Roman"/>
                        </a:rPr>
                        <a:t> de información de las Instituciones principales</a:t>
                      </a:r>
                      <a:endParaRPr lang="es-ES" sz="1600" dirty="0">
                        <a:solidFill>
                          <a:schemeClr val="tx1"/>
                        </a:solidFill>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Institucional</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Organizativa</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Personal de libre nombramiento</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Empleo en el sector público</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Retribuciones</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Normativa</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100" dirty="0" smtClean="0">
                          <a:solidFill>
                            <a:schemeClr val="tx1"/>
                          </a:solidFill>
                          <a:latin typeface="Calibri"/>
                          <a:ea typeface="Calibri"/>
                          <a:cs typeface="Times New Roman"/>
                        </a:rPr>
                        <a:t>Servicios y</a:t>
                      </a:r>
                    </a:p>
                    <a:p>
                      <a:pPr algn="ctr">
                        <a:lnSpc>
                          <a:spcPct val="115000"/>
                        </a:lnSpc>
                        <a:spcAft>
                          <a:spcPts val="0"/>
                        </a:spcAft>
                      </a:pPr>
                      <a:r>
                        <a:rPr lang="es-ES" sz="1100" dirty="0" smtClean="0">
                          <a:solidFill>
                            <a:schemeClr val="tx1"/>
                          </a:solidFill>
                          <a:latin typeface="Calibri"/>
                          <a:ea typeface="Calibri"/>
                          <a:cs typeface="Times New Roman"/>
                        </a:rPr>
                        <a:t>procedimientos</a:t>
                      </a:r>
                      <a:endParaRPr lang="es-ES" sz="11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Económico-financiera</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Patrimonio</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Planificación</a:t>
                      </a:r>
                      <a:r>
                        <a:rPr lang="es-ES" sz="1200" baseline="0" dirty="0" smtClean="0">
                          <a:solidFill>
                            <a:schemeClr val="tx1"/>
                          </a:solidFill>
                          <a:latin typeface="Calibri"/>
                          <a:ea typeface="Calibri"/>
                          <a:cs typeface="Times New Roman"/>
                        </a:rPr>
                        <a:t> y programación</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Obras públicas</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Contratos</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100" dirty="0" smtClean="0">
                          <a:solidFill>
                            <a:schemeClr val="tx1"/>
                          </a:solidFill>
                          <a:latin typeface="Calibri"/>
                          <a:ea typeface="Calibri"/>
                          <a:cs typeface="Times New Roman"/>
                        </a:rPr>
                        <a:t>Convenios</a:t>
                      </a:r>
                      <a:r>
                        <a:rPr lang="es-ES" sz="1100" baseline="0" dirty="0" smtClean="0">
                          <a:solidFill>
                            <a:schemeClr val="tx1"/>
                          </a:solidFill>
                          <a:latin typeface="Calibri"/>
                          <a:ea typeface="Calibri"/>
                          <a:cs typeface="Times New Roman"/>
                        </a:rPr>
                        <a:t> y </a:t>
                      </a:r>
                    </a:p>
                    <a:p>
                      <a:pPr algn="ctr">
                        <a:lnSpc>
                          <a:spcPct val="115000"/>
                        </a:lnSpc>
                        <a:spcAft>
                          <a:spcPts val="0"/>
                        </a:spcAft>
                      </a:pPr>
                      <a:r>
                        <a:rPr lang="es-ES" sz="1100" baseline="0" dirty="0" smtClean="0">
                          <a:solidFill>
                            <a:schemeClr val="tx1"/>
                          </a:solidFill>
                          <a:latin typeface="Calibri"/>
                          <a:ea typeface="Calibri"/>
                          <a:cs typeface="Times New Roman"/>
                        </a:rPr>
                        <a:t>encomiendas de gestión</a:t>
                      </a:r>
                      <a:endParaRPr lang="es-ES" sz="11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Concesiones de </a:t>
                      </a:r>
                    </a:p>
                    <a:p>
                      <a:pPr algn="ctr">
                        <a:lnSpc>
                          <a:spcPct val="115000"/>
                        </a:lnSpc>
                        <a:spcAft>
                          <a:spcPts val="0"/>
                        </a:spcAft>
                      </a:pPr>
                      <a:r>
                        <a:rPr lang="es-ES" sz="1200" dirty="0" smtClean="0">
                          <a:solidFill>
                            <a:schemeClr val="tx1"/>
                          </a:solidFill>
                          <a:latin typeface="Calibri"/>
                          <a:ea typeface="Calibri"/>
                          <a:cs typeface="Times New Roman"/>
                        </a:rPr>
                        <a:t>servicios</a:t>
                      </a:r>
                      <a:r>
                        <a:rPr lang="es-ES" sz="1200" baseline="0" dirty="0" smtClean="0">
                          <a:solidFill>
                            <a:schemeClr val="tx1"/>
                          </a:solidFill>
                          <a:latin typeface="Calibri"/>
                          <a:ea typeface="Calibri"/>
                          <a:cs typeface="Times New Roman"/>
                        </a:rPr>
                        <a:t> públicos</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Ayudas y subvenciones</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Ordenación</a:t>
                      </a:r>
                      <a:r>
                        <a:rPr lang="es-ES" sz="1200" baseline="0" dirty="0" smtClean="0">
                          <a:solidFill>
                            <a:schemeClr val="tx1"/>
                          </a:solidFill>
                          <a:latin typeface="Calibri"/>
                          <a:ea typeface="Calibri"/>
                          <a:cs typeface="Times New Roman"/>
                        </a:rPr>
                        <a:t> del territorio</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200" dirty="0" smtClean="0">
                          <a:solidFill>
                            <a:schemeClr val="tx1"/>
                          </a:solidFill>
                          <a:latin typeface="Calibri"/>
                          <a:ea typeface="Calibri"/>
                          <a:cs typeface="Times New Roman"/>
                        </a:rPr>
                        <a:t>Estadística</a:t>
                      </a:r>
                      <a:endParaRPr lang="es-ES" sz="1200" dirty="0">
                        <a:solidFill>
                          <a:schemeClr val="tx1"/>
                        </a:solidFill>
                        <a:latin typeface="Calibri"/>
                        <a:ea typeface="Calibri"/>
                        <a:cs typeface="Times New Roman"/>
                      </a:endParaRPr>
                    </a:p>
                  </a:txBody>
                  <a:tcPr marL="44450" marR="4445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dirty="0" smtClean="0">
                          <a:solidFill>
                            <a:schemeClr val="tx1"/>
                          </a:solidFill>
                          <a:latin typeface="Calibri"/>
                          <a:ea typeface="Calibri"/>
                          <a:cs typeface="Times New Roman"/>
                        </a:rPr>
                        <a:t>Total</a:t>
                      </a:r>
                      <a:r>
                        <a:rPr lang="es-ES" sz="1600" baseline="0" dirty="0" smtClean="0">
                          <a:solidFill>
                            <a:schemeClr val="tx1"/>
                          </a:solidFill>
                          <a:latin typeface="Calibri"/>
                          <a:ea typeface="Calibri"/>
                          <a:cs typeface="Times New Roman"/>
                        </a:rPr>
                        <a:t> </a:t>
                      </a:r>
                      <a:endParaRPr lang="es-ES" sz="1600" dirty="0">
                        <a:solidFill>
                          <a:schemeClr val="tx1"/>
                        </a:solidFill>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A817"/>
                    </a:solidFill>
                  </a:tcPr>
                </a:tc>
              </a:tr>
              <a:tr h="658796">
                <a:tc>
                  <a:txBody>
                    <a:bodyPr/>
                    <a:lstStyle/>
                    <a:p>
                      <a:pPr>
                        <a:lnSpc>
                          <a:spcPct val="115000"/>
                        </a:lnSpc>
                        <a:spcAft>
                          <a:spcPts val="0"/>
                        </a:spcAft>
                      </a:pPr>
                      <a:r>
                        <a:rPr lang="es-ES" sz="1600" b="1" dirty="0">
                          <a:solidFill>
                            <a:srgbClr val="000000"/>
                          </a:solidFill>
                          <a:latin typeface="Calibri"/>
                          <a:ea typeface="Times New Roman"/>
                          <a:cs typeface="Calibri"/>
                        </a:rPr>
                        <a:t>Ayuntamientos</a:t>
                      </a:r>
                      <a:endParaRPr lang="es-ES" sz="1600" b="1"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10</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5</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pPr>
                      <a:endParaRPr lang="es-ES" sz="1400" dirty="0">
                        <a:latin typeface="Calibri"/>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b="1" dirty="0">
                          <a:solidFill>
                            <a:srgbClr val="000000"/>
                          </a:solidFill>
                          <a:latin typeface="Calibri"/>
                          <a:ea typeface="Times New Roman"/>
                          <a:cs typeface="Calibri"/>
                        </a:rPr>
                        <a:t>166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08145">
                <a:tc>
                  <a:txBody>
                    <a:bodyPr/>
                    <a:lstStyle/>
                    <a:p>
                      <a:pPr>
                        <a:lnSpc>
                          <a:spcPct val="115000"/>
                        </a:lnSpc>
                        <a:spcAft>
                          <a:spcPts val="0"/>
                        </a:spcAft>
                      </a:pPr>
                      <a:r>
                        <a:rPr lang="es-ES" sz="1600" b="1" dirty="0">
                          <a:solidFill>
                            <a:srgbClr val="000000"/>
                          </a:solidFill>
                          <a:latin typeface="Calibri"/>
                          <a:ea typeface="Times New Roman"/>
                          <a:cs typeface="Calibri"/>
                        </a:rPr>
                        <a:t>Cabildos</a:t>
                      </a:r>
                      <a:endParaRPr lang="es-ES" sz="1600" b="1"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a:solidFill>
                            <a:srgbClr val="000000"/>
                          </a:solidFill>
                          <a:latin typeface="Calibri"/>
                          <a:ea typeface="Times New Roman"/>
                          <a:cs typeface="Calibri"/>
                        </a:rPr>
                        <a:t>10</a:t>
                      </a:r>
                      <a:endParaRPr lang="es-ES" sz="140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5</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pPr>
                      <a:endParaRPr lang="es-ES" sz="1400" dirty="0">
                        <a:latin typeface="Calibri"/>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b="1" dirty="0">
                          <a:solidFill>
                            <a:srgbClr val="000000"/>
                          </a:solidFill>
                          <a:latin typeface="Calibri"/>
                          <a:ea typeface="Times New Roman"/>
                          <a:cs typeface="Calibri"/>
                        </a:rPr>
                        <a:t>166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77208">
                <a:tc>
                  <a:txBody>
                    <a:bodyPr/>
                    <a:lstStyle/>
                    <a:p>
                      <a:pPr>
                        <a:lnSpc>
                          <a:spcPct val="115000"/>
                        </a:lnSpc>
                        <a:spcAft>
                          <a:spcPts val="0"/>
                        </a:spcAft>
                      </a:pPr>
                      <a:r>
                        <a:rPr lang="es-ES" sz="1600" b="1" dirty="0">
                          <a:solidFill>
                            <a:srgbClr val="000000"/>
                          </a:solidFill>
                          <a:latin typeface="Calibri"/>
                          <a:ea typeface="Times New Roman"/>
                          <a:cs typeface="Calibri"/>
                        </a:rPr>
                        <a:t>Comunidad Autónoma</a:t>
                      </a:r>
                      <a:endParaRPr lang="es-ES" sz="1600" b="1"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20</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15</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a:solidFill>
                            <a:srgbClr val="000000"/>
                          </a:solidFill>
                          <a:latin typeface="Calibri"/>
                          <a:ea typeface="Times New Roman"/>
                          <a:cs typeface="Calibri"/>
                        </a:rPr>
                        <a:t>8</a:t>
                      </a:r>
                      <a:endParaRPr lang="es-ES" sz="140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6</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b="1" dirty="0">
                          <a:solidFill>
                            <a:srgbClr val="000000"/>
                          </a:solidFill>
                          <a:latin typeface="Calibri"/>
                          <a:ea typeface="Times New Roman"/>
                          <a:cs typeface="Calibri"/>
                        </a:rPr>
                        <a:t>187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05675">
                <a:tc>
                  <a:txBody>
                    <a:bodyPr/>
                    <a:lstStyle/>
                    <a:p>
                      <a:pPr>
                        <a:lnSpc>
                          <a:spcPct val="115000"/>
                        </a:lnSpc>
                        <a:spcAft>
                          <a:spcPts val="0"/>
                        </a:spcAft>
                      </a:pPr>
                      <a:r>
                        <a:rPr lang="es-ES" sz="1600" b="1" dirty="0">
                          <a:solidFill>
                            <a:srgbClr val="000000"/>
                          </a:solidFill>
                          <a:latin typeface="Calibri"/>
                          <a:ea typeface="Times New Roman"/>
                          <a:cs typeface="Calibri"/>
                        </a:rPr>
                        <a:t>Universidad</a:t>
                      </a:r>
                      <a:endParaRPr lang="es-ES" sz="1600" b="1"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5</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29</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21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4</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8</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nSpc>
                          <a:spcPct val="115000"/>
                        </a:lnSpc>
                      </a:pPr>
                      <a:endParaRPr lang="es-ES" sz="1400" dirty="0">
                        <a:latin typeface="Calibri"/>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Calibri"/>
                        </a:rPr>
                        <a:t>1</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es-ES" sz="1400" b="1" dirty="0">
                          <a:solidFill>
                            <a:srgbClr val="000000"/>
                          </a:solidFill>
                          <a:latin typeface="Calibri"/>
                          <a:ea typeface="Times New Roman"/>
                          <a:cs typeface="Calibri"/>
                        </a:rPr>
                        <a:t>157</a:t>
                      </a:r>
                      <a:endParaRPr lang="es-ES" sz="1400" dirty="0">
                        <a:latin typeface="Calibri"/>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1907704" y="404664"/>
            <a:ext cx="6984776" cy="936104"/>
          </a:xfrm>
        </p:spPr>
        <p:txBody>
          <a:bodyPr>
            <a:normAutofit fontScale="90000"/>
          </a:bodyPr>
          <a:lstStyle/>
          <a:p>
            <a:r>
              <a:rPr lang="es-ES" sz="2700" dirty="0" smtClean="0">
                <a:latin typeface="Novecento sans wide Book" pitchFamily="50" charset="0"/>
              </a:rPr>
              <a:t/>
            </a:r>
            <a:br>
              <a:rPr lang="es-ES" sz="2700" dirty="0" smtClean="0">
                <a:latin typeface="Novecento sans wide Book" pitchFamily="50" charset="0"/>
              </a:rPr>
            </a:br>
            <a:r>
              <a:rPr lang="es-ES" sz="3100" dirty="0" smtClean="0">
                <a:latin typeface="Century Gothic" pitchFamily="34" charset="0"/>
              </a:rPr>
              <a:t>Indicadores de Cumplimiento de la Información Obligatoria de cada tipo de información</a:t>
            </a:r>
            <a:r>
              <a:rPr lang="es-ES" sz="3600" dirty="0" smtClean="0">
                <a:latin typeface="Novecento sans wide Book" pitchFamily="50" charset="0"/>
              </a:rPr>
              <a:t/>
            </a:r>
            <a:br>
              <a:rPr lang="es-ES" sz="3600" dirty="0" smtClean="0">
                <a:latin typeface="Novecento sans wide Book" pitchFamily="50" charset="0"/>
              </a:rPr>
            </a:br>
            <a:endParaRPr lang="es-ES" sz="3600" dirty="0">
              <a:latin typeface="Novecento sans wide Book" pitchFamily="50"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19</a:t>
            </a:fld>
            <a:endParaRPr lang="es-ES" dirty="0">
              <a:latin typeface="Roboto Condensed Light" pitchFamily="2" charset="0"/>
              <a:ea typeface="Roboto Condensed Light" pitchFamily="2" charset="0"/>
              <a:cs typeface="Roboto Condensed Light" pitchFamily="2" charset="0"/>
            </a:endParaRPr>
          </a:p>
        </p:txBody>
      </p:sp>
      <p:graphicFrame>
        <p:nvGraphicFramePr>
          <p:cNvPr id="8" name="7 Tabla"/>
          <p:cNvGraphicFramePr>
            <a:graphicFrameLocks noGrp="1"/>
          </p:cNvGraphicFramePr>
          <p:nvPr/>
        </p:nvGraphicFramePr>
        <p:xfrm>
          <a:off x="179512" y="1628801"/>
          <a:ext cx="8712968" cy="4395318"/>
        </p:xfrm>
        <a:graphic>
          <a:graphicData uri="http://schemas.openxmlformats.org/drawingml/2006/table">
            <a:tbl>
              <a:tblPr/>
              <a:tblGrid>
                <a:gridCol w="1008112"/>
                <a:gridCol w="432048"/>
                <a:gridCol w="432048"/>
                <a:gridCol w="576064"/>
                <a:gridCol w="504056"/>
                <a:gridCol w="432048"/>
                <a:gridCol w="432048"/>
                <a:gridCol w="504056"/>
                <a:gridCol w="432048"/>
                <a:gridCol w="443883"/>
                <a:gridCol w="492221"/>
                <a:gridCol w="368623"/>
                <a:gridCol w="423465"/>
                <a:gridCol w="522763"/>
                <a:gridCol w="430422"/>
                <a:gridCol w="414967"/>
                <a:gridCol w="432048"/>
                <a:gridCol w="432048"/>
              </a:tblGrid>
              <a:tr h="1696465">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Entidad </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Institucional</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Organizativa</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Personal de libre nombramiento</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400" b="1" dirty="0">
                          <a:solidFill>
                            <a:srgbClr val="000000"/>
                          </a:solidFill>
                          <a:latin typeface="+mn-lt"/>
                          <a:ea typeface="Roboto Condensed Light" pitchFamily="2" charset="0"/>
                          <a:cs typeface="Roboto Condensed Light" pitchFamily="2" charset="0"/>
                        </a:rPr>
                        <a:t>Empleo en el sector público</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Retribuciones</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Normativa</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400" b="1" dirty="0">
                          <a:solidFill>
                            <a:srgbClr val="000000"/>
                          </a:solidFill>
                          <a:latin typeface="+mn-lt"/>
                          <a:ea typeface="Roboto Condensed Light" pitchFamily="2" charset="0"/>
                          <a:cs typeface="Roboto Condensed Light" pitchFamily="2" charset="0"/>
                        </a:rPr>
                        <a:t>Servicios y procedimientos</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Económico-financiera</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Patrimonio</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300" b="1" dirty="0">
                          <a:solidFill>
                            <a:srgbClr val="000000"/>
                          </a:solidFill>
                          <a:latin typeface="+mn-lt"/>
                          <a:ea typeface="Roboto Condensed Light" pitchFamily="2" charset="0"/>
                          <a:cs typeface="Roboto Condensed Light" pitchFamily="2" charset="0"/>
                        </a:rPr>
                        <a:t>Planificación y programación</a:t>
                      </a:r>
                      <a:endParaRPr lang="es-ES" sz="13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Obras públicas</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Contratos</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300" b="1" dirty="0">
                          <a:solidFill>
                            <a:srgbClr val="000000"/>
                          </a:solidFill>
                          <a:latin typeface="+mn-lt"/>
                          <a:ea typeface="Roboto Condensed Light" pitchFamily="2" charset="0"/>
                          <a:cs typeface="Roboto Condensed Light" pitchFamily="2" charset="0"/>
                        </a:rPr>
                        <a:t>Convenios y </a:t>
                      </a:r>
                      <a:endParaRPr lang="es-ES" sz="1300" b="1" dirty="0" smtClean="0">
                        <a:solidFill>
                          <a:srgbClr val="000000"/>
                        </a:solidFill>
                        <a:latin typeface="+mn-lt"/>
                        <a:ea typeface="Roboto Condensed Light" pitchFamily="2" charset="0"/>
                        <a:cs typeface="Roboto Condensed Light" pitchFamily="2" charset="0"/>
                      </a:endParaRPr>
                    </a:p>
                    <a:p>
                      <a:pPr algn="ctr">
                        <a:lnSpc>
                          <a:spcPct val="100000"/>
                        </a:lnSpc>
                        <a:spcAft>
                          <a:spcPts val="0"/>
                        </a:spcAft>
                      </a:pPr>
                      <a:r>
                        <a:rPr lang="es-ES" sz="1300" b="1" dirty="0" smtClean="0">
                          <a:solidFill>
                            <a:srgbClr val="000000"/>
                          </a:solidFill>
                          <a:latin typeface="+mn-lt"/>
                          <a:ea typeface="Roboto Condensed Light" pitchFamily="2" charset="0"/>
                          <a:cs typeface="Roboto Condensed Light" pitchFamily="2" charset="0"/>
                        </a:rPr>
                        <a:t>encomiendas </a:t>
                      </a:r>
                      <a:r>
                        <a:rPr lang="es-ES" sz="1300" b="1" dirty="0">
                          <a:solidFill>
                            <a:srgbClr val="000000"/>
                          </a:solidFill>
                          <a:latin typeface="+mn-lt"/>
                          <a:ea typeface="Roboto Condensed Light" pitchFamily="2" charset="0"/>
                          <a:cs typeface="Roboto Condensed Light" pitchFamily="2" charset="0"/>
                        </a:rPr>
                        <a:t>de gestión</a:t>
                      </a:r>
                      <a:endParaRPr lang="es-ES" sz="13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300" b="1" dirty="0">
                          <a:solidFill>
                            <a:srgbClr val="000000"/>
                          </a:solidFill>
                          <a:latin typeface="+mn-lt"/>
                          <a:ea typeface="Roboto Condensed Light" pitchFamily="2" charset="0"/>
                          <a:cs typeface="Roboto Condensed Light" pitchFamily="2" charset="0"/>
                        </a:rPr>
                        <a:t>Concesión de servicios públicos</a:t>
                      </a:r>
                      <a:endParaRPr lang="es-ES" sz="13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300" b="1" dirty="0">
                          <a:solidFill>
                            <a:srgbClr val="000000"/>
                          </a:solidFill>
                          <a:latin typeface="+mn-lt"/>
                          <a:ea typeface="Roboto Condensed Light" pitchFamily="2" charset="0"/>
                          <a:cs typeface="Roboto Condensed Light" pitchFamily="2" charset="0"/>
                        </a:rPr>
                        <a:t>Ayudas y subvenciones</a:t>
                      </a:r>
                      <a:endParaRPr lang="es-ES" sz="13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Estadística</a:t>
                      </a:r>
                      <a:endParaRPr lang="es-ES" sz="1800" dirty="0">
                        <a:latin typeface="+mn-lt"/>
                        <a:ea typeface="Roboto Condensed Light" pitchFamily="2" charset="0"/>
                        <a:cs typeface="Roboto Condensed Light" pitchFamily="2" charset="0"/>
                      </a:endParaRPr>
                    </a:p>
                  </a:txBody>
                  <a:tcPr marL="35847" marR="358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ICIO</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r h="850085">
                <a:tc>
                  <a:txBody>
                    <a:bodyPr/>
                    <a:lstStyle/>
                    <a:p>
                      <a:pP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Universidad de La Laguna</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0,82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0,52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0,11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0,21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0,66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0,69</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0,62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300" dirty="0">
                          <a:solidFill>
                            <a:srgbClr val="000000"/>
                          </a:solidFill>
                          <a:latin typeface="+mn-lt"/>
                          <a:ea typeface="Roboto Condensed Light" pitchFamily="2" charset="0"/>
                          <a:cs typeface="Roboto Condensed Light" pitchFamily="2" charset="0"/>
                        </a:rPr>
                        <a:t>0,79</a:t>
                      </a:r>
                      <a:endParaRPr lang="es-ES" sz="13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0,29</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0,71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0,37</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053318">
                <a:tc>
                  <a:txBody>
                    <a:bodyPr/>
                    <a:lstStyle/>
                    <a:p>
                      <a:pP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Universidad de Las Palmas de Gran Canaria</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0,65</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0,46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0,12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0,5</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0,71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0,31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0,29</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621948">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Media aritmética </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0,74</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0,49</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0,12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0,48</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0,11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0,58</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0,50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0,31</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300" b="1" dirty="0">
                          <a:solidFill>
                            <a:srgbClr val="000000"/>
                          </a:solidFill>
                          <a:latin typeface="+mn-lt"/>
                          <a:ea typeface="Roboto Condensed Light" pitchFamily="2" charset="0"/>
                          <a:cs typeface="Roboto Condensed Light" pitchFamily="2" charset="0"/>
                        </a:rPr>
                        <a:t>0,40</a:t>
                      </a:r>
                      <a:endParaRPr lang="es-ES" sz="13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0,32</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0,00</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0,17</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0,36</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0,33</a:t>
                      </a:r>
                      <a:endParaRPr lang="es-ES" sz="1800" dirty="0">
                        <a:latin typeface="+mn-lt"/>
                        <a:ea typeface="Roboto Condensed Light" pitchFamily="2" charset="0"/>
                        <a:cs typeface="Roboto Condensed Light" pitchFamily="2" charset="0"/>
                      </a:endParaRPr>
                    </a:p>
                  </a:txBody>
                  <a:tcPr marL="35847" marR="35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bl>
          </a:graphicData>
        </a:graphic>
      </p:graphicFrame>
      <p:sp>
        <p:nvSpPr>
          <p:cNvPr id="1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1619672" y="0"/>
            <a:ext cx="7452320" cy="1142640"/>
          </a:xfrm>
          <a:prstGeom prst="rect">
            <a:avLst/>
          </a:prstGeom>
          <a:noFill/>
          <a:ln>
            <a:noFill/>
          </a:ln>
        </p:spPr>
        <p:txBody>
          <a:bodyPr anchor="ctr">
            <a:normAutofit fontScale="92500"/>
          </a:bodyPr>
          <a:lstStyle/>
          <a:p>
            <a:pPr marL="743040" lvl="1" indent="-285480">
              <a:lnSpc>
                <a:spcPct val="100000"/>
              </a:lnSpc>
              <a:spcBef>
                <a:spcPts val="541"/>
              </a:spcBef>
              <a:buClr>
                <a:srgbClr val="000000"/>
              </a:buClr>
            </a:pPr>
            <a:r>
              <a:rPr lang="es-ES" sz="2700" spc="-1" dirty="0" smtClean="0">
                <a:solidFill>
                  <a:srgbClr val="000000"/>
                </a:solidFill>
                <a:latin typeface="Century Gothic" pitchFamily="34" charset="0"/>
              </a:rPr>
              <a:t>Comisionado de Transparencia y Acceso a la Información Pública de Canarias</a:t>
            </a:r>
          </a:p>
        </p:txBody>
      </p:sp>
      <p:sp>
        <p:nvSpPr>
          <p:cNvPr id="148" name="TextShape 16"/>
          <p:cNvSpPr txBox="1"/>
          <p:nvPr/>
        </p:nvSpPr>
        <p:spPr>
          <a:xfrm>
            <a:off x="8172360" y="6356520"/>
            <a:ext cx="514080" cy="364680"/>
          </a:xfrm>
          <a:prstGeom prst="rect">
            <a:avLst/>
          </a:prstGeom>
          <a:noFill/>
          <a:ln>
            <a:noFill/>
          </a:ln>
        </p:spPr>
        <p:txBody>
          <a:bodyPr anchor="ctr"/>
          <a:lstStyle/>
          <a:p>
            <a:pPr algn="r">
              <a:lnSpc>
                <a:spcPct val="100000"/>
              </a:lnSpc>
            </a:pPr>
            <a:fld id="{E7B1B230-57F1-40E0-8918-5A4BEE872B6F}" type="slidenum">
              <a:rPr lang="es-ES" sz="1200" b="0" strike="noStrike" spc="-1">
                <a:solidFill>
                  <a:srgbClr val="8B8B8B"/>
                </a:solidFill>
                <a:latin typeface="Calibri"/>
              </a:rPr>
              <a:pPr algn="r">
                <a:lnSpc>
                  <a:spcPct val="100000"/>
                </a:lnSpc>
              </a:pPr>
              <a:t>2</a:t>
            </a:fld>
            <a:endParaRPr lang="es-ES" sz="1200" b="0" strike="noStrike" spc="-1">
              <a:latin typeface="Times New Roman"/>
            </a:endParaRPr>
          </a:p>
        </p:txBody>
      </p:sp>
      <p:pic>
        <p:nvPicPr>
          <p:cNvPr id="2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2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
        <p:nvSpPr>
          <p:cNvPr id="24" name="23 Rectángulo"/>
          <p:cNvSpPr/>
          <p:nvPr/>
        </p:nvSpPr>
        <p:spPr>
          <a:xfrm>
            <a:off x="395536" y="1268760"/>
            <a:ext cx="8352928" cy="1323439"/>
          </a:xfrm>
          <a:prstGeom prst="rect">
            <a:avLst/>
          </a:prstGeom>
        </p:spPr>
        <p:txBody>
          <a:bodyPr wrap="square">
            <a:spAutoFit/>
          </a:bodyPr>
          <a:lstStyle/>
          <a:p>
            <a:pPr algn="just"/>
            <a:r>
              <a:rPr lang="es-ES" sz="2000" spc="-1" dirty="0" smtClean="0">
                <a:solidFill>
                  <a:srgbClr val="000000"/>
                </a:solidFill>
                <a:ea typeface="Roboto Condensed Light" pitchFamily="2" charset="0"/>
                <a:cs typeface="Roboto Condensed Light" pitchFamily="2" charset="0"/>
              </a:rPr>
              <a:t>Autoridad independiente elegida por el Parlamento de Canarias a la que se le encomienda el fomento, análisis, control y protección de la transparencia pública y del derecho de acceso a la información pública en el ámbito de la Comunidad Autónoma de Canarias.</a:t>
            </a:r>
            <a:endParaRPr lang="es-ES" sz="2000" dirty="0">
              <a:ea typeface="Roboto Condensed Light" pitchFamily="2" charset="0"/>
              <a:cs typeface="Roboto Condensed Light" pitchFamily="2" charset="0"/>
            </a:endParaRPr>
          </a:p>
        </p:txBody>
      </p:sp>
      <p:graphicFrame>
        <p:nvGraphicFramePr>
          <p:cNvPr id="28" name="27 Diagrama"/>
          <p:cNvGraphicFramePr/>
          <p:nvPr/>
        </p:nvGraphicFramePr>
        <p:xfrm>
          <a:off x="899592" y="2420888"/>
          <a:ext cx="7344816" cy="37759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836712"/>
            <a:ext cx="8229600" cy="1944216"/>
          </a:xfrm>
          <a:noFill/>
        </p:spPr>
        <p:txBody>
          <a:bodyPr>
            <a:normAutofit fontScale="90000"/>
          </a:bodyPr>
          <a:lstStyle/>
          <a:p>
            <a:r>
              <a:rPr lang="es-ES" sz="6700" dirty="0" smtClean="0">
                <a:solidFill>
                  <a:srgbClr val="DBA817"/>
                </a:solidFill>
                <a:latin typeface="Century Gothic" pitchFamily="34" charset="0"/>
                <a:ea typeface="Roboto Condensed Light" pitchFamily="2" charset="0"/>
                <a:cs typeface="Roboto Condensed Light" pitchFamily="2" charset="0"/>
              </a:rPr>
              <a:t>Derecho de acceso</a:t>
            </a:r>
            <a:r>
              <a:rPr lang="es-ES" sz="6000" dirty="0" smtClean="0">
                <a:solidFill>
                  <a:schemeClr val="bg1"/>
                </a:solidFill>
                <a:latin typeface="Century Gothic" pitchFamily="34" charset="0"/>
                <a:ea typeface="Roboto Condensed Light" pitchFamily="2" charset="0"/>
                <a:cs typeface="Roboto Condensed Light" pitchFamily="2" charset="0"/>
              </a:rPr>
              <a:t/>
            </a:r>
            <a:br>
              <a:rPr lang="es-ES" sz="6000" dirty="0" smtClean="0">
                <a:solidFill>
                  <a:schemeClr val="bg1"/>
                </a:solidFill>
                <a:latin typeface="Century Gothic" pitchFamily="34" charset="0"/>
                <a:ea typeface="Roboto Condensed Light" pitchFamily="2" charset="0"/>
                <a:cs typeface="Roboto Condensed Light" pitchFamily="2" charset="0"/>
              </a:rPr>
            </a:br>
            <a:r>
              <a:rPr lang="es-ES" sz="4000" dirty="0" smtClean="0">
                <a:latin typeface="Century Gothic" pitchFamily="34" charset="0"/>
                <a:ea typeface="Roboto Condensed Light" pitchFamily="2" charset="0"/>
                <a:cs typeface="Roboto Condensed Light" pitchFamily="2" charset="0"/>
              </a:rPr>
              <a:t> </a:t>
            </a:r>
            <a:r>
              <a:rPr lang="es-ES" sz="4000" dirty="0" smtClean="0">
                <a:solidFill>
                  <a:srgbClr val="575756"/>
                </a:solidFill>
                <a:latin typeface="Century Gothic" pitchFamily="34" charset="0"/>
                <a:ea typeface="Roboto Condensed Light" pitchFamily="2" charset="0"/>
                <a:cs typeface="Roboto Condensed Light" pitchFamily="2" charset="0"/>
              </a:rPr>
              <a:t>Solicitudes y reclamaciones a las Universidades públicas de Canarias en 2017</a:t>
            </a:r>
            <a:endParaRPr lang="es-ES" sz="4000" dirty="0">
              <a:solidFill>
                <a:srgbClr val="575756"/>
              </a:solidFill>
              <a:latin typeface="Century Gothic" pitchFamily="34" charset="0"/>
              <a:ea typeface="Roboto Condensed Light" pitchFamily="2" charset="0"/>
              <a:cs typeface="Roboto Condensed Light" pitchFamily="2" charset="0"/>
            </a:endParaRPr>
          </a:p>
        </p:txBody>
      </p:sp>
      <p:sp>
        <p:nvSpPr>
          <p:cNvPr id="3" name="2 Rectángulo"/>
          <p:cNvSpPr/>
          <p:nvPr/>
        </p:nvSpPr>
        <p:spPr>
          <a:xfrm>
            <a:off x="107504" y="3429000"/>
            <a:ext cx="8892480" cy="3284984"/>
          </a:xfrm>
          <a:prstGeom prst="rect">
            <a:avLst/>
          </a:prstGeom>
          <a:solidFill>
            <a:srgbClr val="DBA8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3347864" y="260648"/>
            <a:ext cx="5616624" cy="1143000"/>
          </a:xfrm>
        </p:spPr>
        <p:txBody>
          <a:bodyPr>
            <a:noAutofit/>
          </a:bodyPr>
          <a:lstStyle/>
          <a:p>
            <a:r>
              <a:rPr lang="es-ES" sz="2800" dirty="0" smtClean="0">
                <a:latin typeface="Century Gothic" pitchFamily="34" charset="0"/>
              </a:rPr>
              <a:t>Estado de tramitación de las solicitudes de información</a:t>
            </a:r>
            <a:r>
              <a:rPr lang="es-ES" sz="2800" b="1" dirty="0" smtClean="0">
                <a:latin typeface="Century Gothic" pitchFamily="34" charset="0"/>
              </a:rPr>
              <a:t/>
            </a:r>
            <a:br>
              <a:rPr lang="es-ES" sz="2800" b="1" dirty="0" smtClean="0">
                <a:latin typeface="Century Gothic" pitchFamily="34" charset="0"/>
              </a:rPr>
            </a:br>
            <a:endParaRPr lang="es-ES" sz="2800" dirty="0">
              <a:latin typeface="Century Gothic" pitchFamily="34"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21</a:t>
            </a:fld>
            <a:endParaRPr lang="es-ES" dirty="0">
              <a:latin typeface="Roboto Condensed Light" pitchFamily="2" charset="0"/>
              <a:ea typeface="Roboto Condensed Light" pitchFamily="2" charset="0"/>
              <a:cs typeface="Roboto Condensed Light" pitchFamily="2" charset="0"/>
            </a:endParaRPr>
          </a:p>
        </p:txBody>
      </p:sp>
      <p:graphicFrame>
        <p:nvGraphicFramePr>
          <p:cNvPr id="9" name="8 Tabla"/>
          <p:cNvGraphicFramePr>
            <a:graphicFrameLocks noGrp="1"/>
          </p:cNvGraphicFramePr>
          <p:nvPr/>
        </p:nvGraphicFramePr>
        <p:xfrm>
          <a:off x="323528" y="1844824"/>
          <a:ext cx="8496944" cy="4242113"/>
        </p:xfrm>
        <a:graphic>
          <a:graphicData uri="http://schemas.openxmlformats.org/drawingml/2006/table">
            <a:tbl>
              <a:tblPr/>
              <a:tblGrid>
                <a:gridCol w="1098743"/>
                <a:gridCol w="989489"/>
                <a:gridCol w="1008112"/>
                <a:gridCol w="936104"/>
                <a:gridCol w="1224136"/>
                <a:gridCol w="648072"/>
                <a:gridCol w="504056"/>
                <a:gridCol w="1152128"/>
                <a:gridCol w="936104"/>
              </a:tblGrid>
              <a:tr h="360040">
                <a:tc rowSpan="2">
                  <a:txBody>
                    <a:bodyPr/>
                    <a:lstStyle/>
                    <a:p>
                      <a:pPr algn="ctr">
                        <a:lnSpc>
                          <a:spcPct val="115000"/>
                        </a:lnSpc>
                        <a:spcAft>
                          <a:spcPts val="0"/>
                        </a:spcAft>
                      </a:pPr>
                      <a:r>
                        <a:rPr lang="es-ES" sz="1400" b="1" dirty="0" smtClean="0">
                          <a:solidFill>
                            <a:srgbClr val="000000"/>
                          </a:solidFill>
                          <a:latin typeface="+mn-lt"/>
                          <a:ea typeface="Roboto Condensed Light" pitchFamily="2" charset="0"/>
                          <a:cs typeface="Roboto Condensed Light" pitchFamily="2" charset="0"/>
                        </a:rPr>
                        <a:t>Universidad</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rowSpan="2">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Presentadas </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gridSpan="5">
                  <a:txBody>
                    <a:bodyPr/>
                    <a:lstStyle/>
                    <a:p>
                      <a:pPr algn="ctr">
                        <a:lnSpc>
                          <a:spcPct val="115000"/>
                        </a:lnSpc>
                        <a:spcAft>
                          <a:spcPts val="0"/>
                        </a:spcAft>
                      </a:pPr>
                      <a:r>
                        <a:rPr lang="es-ES" sz="1400" b="1" dirty="0">
                          <a:latin typeface="+mn-lt"/>
                          <a:ea typeface="Roboto Condensed Light" pitchFamily="2" charset="0"/>
                          <a:cs typeface="Roboto Condensed Light" pitchFamily="2" charset="0"/>
                        </a:rPr>
                        <a:t>Estado de las solicitudes</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 Silencio administrativo</a:t>
                      </a:r>
                      <a:endParaRPr lang="es-ES" sz="140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rowSpan="2">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Pendientes </a:t>
                      </a:r>
                      <a:endParaRPr lang="es-ES" sz="140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r h="517081">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Inadmitidas</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Favorables</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Desestimadas</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Otras causas</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Total</a:t>
                      </a:r>
                      <a:endParaRPr lang="es-ES" sz="14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vMerge="1">
                  <a:txBody>
                    <a:bodyPr/>
                    <a:lstStyle/>
                    <a:p>
                      <a:endParaRPr lang="es-ES"/>
                    </a:p>
                  </a:txBody>
                  <a:tcPr/>
                </a:tc>
                <a:tc vMerge="1">
                  <a:txBody>
                    <a:bodyPr/>
                    <a:lstStyle/>
                    <a:p>
                      <a:endParaRPr lang="es-ES"/>
                    </a:p>
                  </a:txBody>
                  <a:tcPr/>
                </a:tc>
              </a:tr>
              <a:tr h="1067095">
                <a:tc>
                  <a:txBody>
                    <a:bodyPr/>
                    <a:lstStyle/>
                    <a:p>
                      <a:pPr>
                        <a:lnSpc>
                          <a:spcPct val="115000"/>
                        </a:lnSpc>
                        <a:spcAft>
                          <a:spcPts val="0"/>
                        </a:spcAft>
                      </a:pPr>
                      <a:r>
                        <a:rPr lang="es-ES" sz="1600" dirty="0">
                          <a:latin typeface="+mn-lt"/>
                          <a:ea typeface="Roboto Condensed Light" pitchFamily="2" charset="0"/>
                          <a:cs typeface="Roboto Condensed Light" pitchFamily="2" charset="0"/>
                        </a:rPr>
                        <a:t> Universidad de La Laguna</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356730">
                <a:tc>
                  <a:txBody>
                    <a:bodyPr/>
                    <a:lstStyle/>
                    <a:p>
                      <a:pPr>
                        <a:lnSpc>
                          <a:spcPct val="115000"/>
                        </a:lnSpc>
                        <a:spcAft>
                          <a:spcPts val="0"/>
                        </a:spcAft>
                      </a:pPr>
                      <a:r>
                        <a:rPr lang="es-ES" sz="1600" dirty="0">
                          <a:latin typeface="+mn-lt"/>
                          <a:ea typeface="Roboto Condensed Light" pitchFamily="2" charset="0"/>
                          <a:cs typeface="Roboto Condensed Light" pitchFamily="2" charset="0"/>
                        </a:rPr>
                        <a:t> Universidad de Las Palmas de Gran Canaria</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6</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5</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6</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7150">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Total general</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7</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2</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5</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7</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0</a:t>
                      </a:r>
                      <a:endParaRPr lang="es-ES" sz="1800" dirty="0">
                        <a:latin typeface="+mn-lt"/>
                        <a:ea typeface="Roboto Condensed Light" pitchFamily="2" charset="0"/>
                        <a:cs typeface="Roboto Condensed Light" pitchFamily="2" charset="0"/>
                      </a:endParaRPr>
                    </a:p>
                  </a:txBody>
                  <a:tcPr marL="38306" marR="38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bl>
          </a:graphicData>
        </a:graphic>
      </p:graphicFrame>
      <p:sp>
        <p:nvSpPr>
          <p:cNvPr id="10"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1"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2843808" y="116632"/>
            <a:ext cx="6048672" cy="1143000"/>
          </a:xfrm>
        </p:spPr>
        <p:txBody>
          <a:bodyPr anchor="t">
            <a:noAutofit/>
          </a:bodyPr>
          <a:lstStyle/>
          <a:p>
            <a:r>
              <a:rPr lang="es-ES" sz="2800" dirty="0" smtClean="0">
                <a:latin typeface="Century Gothic" pitchFamily="34" charset="0"/>
              </a:rPr>
              <a:t>Número de solicitudes por tipo de información</a:t>
            </a:r>
            <a:br>
              <a:rPr lang="es-ES" sz="2800" dirty="0" smtClean="0">
                <a:latin typeface="Century Gothic" pitchFamily="34" charset="0"/>
              </a:rPr>
            </a:br>
            <a:r>
              <a:rPr lang="es-ES" sz="2800" dirty="0" smtClean="0">
                <a:latin typeface="Novecento sans wide Book" pitchFamily="50" charset="0"/>
              </a:rPr>
              <a:t/>
            </a:r>
            <a:br>
              <a:rPr lang="es-ES" sz="2800" dirty="0" smtClean="0">
                <a:latin typeface="Novecento sans wide Book" pitchFamily="50" charset="0"/>
              </a:rPr>
            </a:br>
            <a:endParaRPr lang="es-ES" sz="2800" dirty="0">
              <a:latin typeface="Novecento sans wide Book" pitchFamily="50"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22</a:t>
            </a:fld>
            <a:endParaRPr lang="es-ES" dirty="0">
              <a:latin typeface="Roboto Condensed Light" pitchFamily="2" charset="0"/>
              <a:ea typeface="Roboto Condensed Light" pitchFamily="2" charset="0"/>
              <a:cs typeface="Roboto Condensed Light" pitchFamily="2" charset="0"/>
            </a:endParaRPr>
          </a:p>
        </p:txBody>
      </p:sp>
      <p:graphicFrame>
        <p:nvGraphicFramePr>
          <p:cNvPr id="8" name="7 Tabla"/>
          <p:cNvGraphicFramePr>
            <a:graphicFrameLocks noGrp="1"/>
          </p:cNvGraphicFramePr>
          <p:nvPr/>
        </p:nvGraphicFramePr>
        <p:xfrm>
          <a:off x="251519" y="1340768"/>
          <a:ext cx="8623801" cy="4531544"/>
        </p:xfrm>
        <a:graphic>
          <a:graphicData uri="http://schemas.openxmlformats.org/drawingml/2006/table">
            <a:tbl>
              <a:tblPr/>
              <a:tblGrid>
                <a:gridCol w="1234443"/>
                <a:gridCol w="363072"/>
                <a:gridCol w="363072"/>
                <a:gridCol w="508300"/>
                <a:gridCol w="363072"/>
                <a:gridCol w="363072"/>
                <a:gridCol w="290457"/>
                <a:gridCol w="363072"/>
                <a:gridCol w="363072"/>
                <a:gridCol w="290457"/>
                <a:gridCol w="363072"/>
                <a:gridCol w="290457"/>
                <a:gridCol w="290457"/>
                <a:gridCol w="563608"/>
                <a:gridCol w="598221"/>
                <a:gridCol w="345765"/>
                <a:gridCol w="346893"/>
                <a:gridCol w="329096"/>
                <a:gridCol w="329096"/>
                <a:gridCol w="665047"/>
              </a:tblGrid>
              <a:tr h="2511936">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Universidad</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Institucional</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Organizativa</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Personal de libre nombramiento</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Empleo en el sector público</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Retribuciones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Normativa</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Servicios y procedimientos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Económico-financiera</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Patrimonio</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Planificación y programación</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Obras públicas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Contratos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Convenios y encomiendas de gestión</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Concesión de servicios públicos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Ayudas y subvenciones</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Ordenación del territorio</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Estadística</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00000"/>
                        </a:lnSpc>
                        <a:spcAft>
                          <a:spcPts val="0"/>
                        </a:spcAft>
                      </a:pPr>
                      <a:r>
                        <a:rPr lang="es-ES" sz="1600" b="1" dirty="0">
                          <a:solidFill>
                            <a:srgbClr val="000000"/>
                          </a:solidFill>
                          <a:latin typeface="+mn-lt"/>
                          <a:ea typeface="Roboto Condensed Light" pitchFamily="2" charset="0"/>
                          <a:cs typeface="Roboto Condensed Light" pitchFamily="2" charset="0"/>
                        </a:rPr>
                        <a:t> Otra información</a:t>
                      </a:r>
                      <a:endParaRPr lang="es-ES" sz="2000" dirty="0">
                        <a:latin typeface="+mn-lt"/>
                        <a:ea typeface="Roboto Condensed Light" pitchFamily="2" charset="0"/>
                        <a:cs typeface="Roboto Condensed Light" pitchFamily="2" charset="0"/>
                      </a:endParaRPr>
                    </a:p>
                  </a:txBody>
                  <a:tcPr marL="35611" marR="3561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Total general</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r h="337112">
                <a:tc>
                  <a:txBody>
                    <a:bodyPr/>
                    <a:lstStyle/>
                    <a:p>
                      <a:pPr>
                        <a:lnSpc>
                          <a:spcPct val="115000"/>
                        </a:lnSpc>
                        <a:spcAft>
                          <a:spcPts val="0"/>
                        </a:spcAft>
                      </a:pPr>
                      <a:r>
                        <a:rPr lang="es-ES" sz="1600" dirty="0">
                          <a:latin typeface="+mn-lt"/>
                          <a:ea typeface="Roboto Condensed Light" pitchFamily="2" charset="0"/>
                          <a:cs typeface="Roboto Condensed Light" pitchFamily="2" charset="0"/>
                        </a:rPr>
                        <a:t>Universidad de La Laguna</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a:latin typeface="+mn-lt"/>
                          <a:ea typeface="Roboto Condensed Light" pitchFamily="2" charset="0"/>
                          <a:cs typeface="Roboto Condensed Light" pitchFamily="2" charset="0"/>
                        </a:rPr>
                        <a:t> </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256">
                <a:tc>
                  <a:txBody>
                    <a:bodyPr/>
                    <a:lstStyle/>
                    <a:p>
                      <a:pPr>
                        <a:lnSpc>
                          <a:spcPct val="115000"/>
                        </a:lnSpc>
                        <a:spcAft>
                          <a:spcPts val="0"/>
                        </a:spcAft>
                      </a:pPr>
                      <a:r>
                        <a:rPr lang="es-ES" sz="1600" dirty="0">
                          <a:latin typeface="+mn-lt"/>
                          <a:ea typeface="Roboto Condensed Light" pitchFamily="2" charset="0"/>
                          <a:cs typeface="Roboto Condensed Light" pitchFamily="2" charset="0"/>
                        </a:rPr>
                        <a:t>Universidad de Las Palmas de Gran Canaria</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3</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a:latin typeface="+mn-lt"/>
                          <a:ea typeface="Roboto Condensed Light" pitchFamily="2" charset="0"/>
                          <a:cs typeface="Roboto Condensed Light" pitchFamily="2" charset="0"/>
                        </a:rPr>
                        <a:t>1</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a:latin typeface="+mn-lt"/>
                          <a:ea typeface="Roboto Condensed Light" pitchFamily="2" charset="0"/>
                          <a:cs typeface="Roboto Condensed Light" pitchFamily="2" charset="0"/>
                        </a:rPr>
                        <a:t> </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600" dirty="0">
                          <a:latin typeface="+mn-lt"/>
                          <a:ea typeface="Roboto Condensed Light" pitchFamily="2" charset="0"/>
                          <a:cs typeface="Roboto Condensed Light" pitchFamily="2" charset="0"/>
                        </a:rPr>
                        <a:t>6</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7112">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Total general</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a:solidFill>
                            <a:srgbClr val="000000"/>
                          </a:solidFill>
                          <a:latin typeface="+mn-lt"/>
                          <a:ea typeface="Roboto Condensed Light" pitchFamily="2" charset="0"/>
                          <a:cs typeface="Roboto Condensed Light" pitchFamily="2" charset="0"/>
                        </a:rPr>
                        <a:t>1</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a:solidFill>
                            <a:srgbClr val="000000"/>
                          </a:solidFill>
                          <a:latin typeface="+mn-lt"/>
                          <a:ea typeface="Roboto Condensed Light" pitchFamily="2" charset="0"/>
                          <a:cs typeface="Roboto Condensed Light" pitchFamily="2" charset="0"/>
                        </a:rPr>
                        <a:t>3</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a:solidFill>
                            <a:srgbClr val="000000"/>
                          </a:solidFill>
                          <a:latin typeface="+mn-lt"/>
                          <a:ea typeface="Roboto Condensed Light" pitchFamily="2" charset="0"/>
                          <a:cs typeface="Roboto Condensed Light" pitchFamily="2" charset="0"/>
                        </a:rPr>
                        <a:t> </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a:solidFill>
                            <a:srgbClr val="000000"/>
                          </a:solidFill>
                          <a:latin typeface="+mn-lt"/>
                          <a:ea typeface="Roboto Condensed Light" pitchFamily="2" charset="0"/>
                          <a:cs typeface="Roboto Condensed Light" pitchFamily="2" charset="0"/>
                        </a:rPr>
                        <a:t> </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a:solidFill>
                            <a:srgbClr val="000000"/>
                          </a:solidFill>
                          <a:latin typeface="+mn-lt"/>
                          <a:ea typeface="Roboto Condensed Light" pitchFamily="2" charset="0"/>
                          <a:cs typeface="Roboto Condensed Light" pitchFamily="2" charset="0"/>
                        </a:rPr>
                        <a:t> </a:t>
                      </a:r>
                      <a:endParaRPr lang="es-ES" sz="200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1</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 </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7</a:t>
                      </a:r>
                      <a:endParaRPr lang="es-ES" sz="2000" dirty="0">
                        <a:latin typeface="+mn-lt"/>
                        <a:ea typeface="Roboto Condensed Light" pitchFamily="2" charset="0"/>
                        <a:cs typeface="Roboto Condensed Light" pitchFamily="2" charset="0"/>
                      </a:endParaRPr>
                    </a:p>
                  </a:txBody>
                  <a:tcPr marL="35611" marR="356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r>
            </a:tbl>
          </a:graphicData>
        </a:graphic>
      </p:graphicFrame>
      <p:sp>
        <p:nvSpPr>
          <p:cNvPr id="10"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1"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2987824" y="116632"/>
            <a:ext cx="6048672" cy="1143000"/>
          </a:xfrm>
        </p:spPr>
        <p:txBody>
          <a:bodyPr anchor="t">
            <a:noAutofit/>
          </a:bodyPr>
          <a:lstStyle/>
          <a:p>
            <a:r>
              <a:rPr lang="es-ES" sz="2800" dirty="0" smtClean="0">
                <a:latin typeface="Century Gothic" pitchFamily="34" charset="0"/>
              </a:rPr>
              <a:t>Estado de tramitación de las reclamaciones del Comisionado</a:t>
            </a:r>
            <a:br>
              <a:rPr lang="es-ES" sz="2800" dirty="0" smtClean="0">
                <a:latin typeface="Century Gothic" pitchFamily="34" charset="0"/>
              </a:rPr>
            </a:br>
            <a:r>
              <a:rPr lang="es-ES" sz="2800" dirty="0" smtClean="0">
                <a:latin typeface="Novecento sans wide Book" pitchFamily="50" charset="0"/>
              </a:rPr>
              <a:t/>
            </a:r>
            <a:br>
              <a:rPr lang="es-ES" sz="2800" dirty="0" smtClean="0">
                <a:latin typeface="Novecento sans wide Book" pitchFamily="50" charset="0"/>
              </a:rPr>
            </a:br>
            <a:endParaRPr lang="es-ES" sz="2800" dirty="0">
              <a:latin typeface="Novecento sans wide Book" pitchFamily="50"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23</a:t>
            </a:fld>
            <a:endParaRPr lang="es-ES" dirty="0">
              <a:latin typeface="Roboto Condensed Light" pitchFamily="2" charset="0"/>
              <a:ea typeface="Roboto Condensed Light" pitchFamily="2" charset="0"/>
              <a:cs typeface="Roboto Condensed Light" pitchFamily="2" charset="0"/>
            </a:endParaRPr>
          </a:p>
        </p:txBody>
      </p:sp>
      <p:graphicFrame>
        <p:nvGraphicFramePr>
          <p:cNvPr id="10" name="9 Tabla"/>
          <p:cNvGraphicFramePr>
            <a:graphicFrameLocks noGrp="1"/>
          </p:cNvGraphicFramePr>
          <p:nvPr/>
        </p:nvGraphicFramePr>
        <p:xfrm>
          <a:off x="179512" y="1340768"/>
          <a:ext cx="8712967" cy="4743513"/>
        </p:xfrm>
        <a:graphic>
          <a:graphicData uri="http://schemas.openxmlformats.org/drawingml/2006/table">
            <a:tbl>
              <a:tblPr/>
              <a:tblGrid>
                <a:gridCol w="1224135"/>
                <a:gridCol w="432048"/>
                <a:gridCol w="936104"/>
                <a:gridCol w="360040"/>
                <a:gridCol w="702442"/>
                <a:gridCol w="953742"/>
                <a:gridCol w="432048"/>
                <a:gridCol w="720080"/>
                <a:gridCol w="1296144"/>
                <a:gridCol w="432049"/>
                <a:gridCol w="792088"/>
                <a:gridCol w="432047"/>
              </a:tblGrid>
              <a:tr h="432048">
                <a:tc gridSpan="12">
                  <a:txBody>
                    <a:bodyPr/>
                    <a:lstStyle/>
                    <a:p>
                      <a:pPr algn="ctr">
                        <a:lnSpc>
                          <a:spcPct val="115000"/>
                        </a:lnSpc>
                        <a:spcAft>
                          <a:spcPts val="0"/>
                        </a:spcAft>
                      </a:pPr>
                      <a:r>
                        <a:rPr lang="es-ES" sz="1600" b="1" dirty="0">
                          <a:solidFill>
                            <a:srgbClr val="000000"/>
                          </a:solidFill>
                          <a:latin typeface="+mn-lt"/>
                          <a:ea typeface="Roboto Condensed Light" pitchFamily="2" charset="0"/>
                          <a:cs typeface="Roboto Condensed Light" pitchFamily="2" charset="0"/>
                        </a:rPr>
                        <a:t>Reclamaciones al Comisionado de Transparencia y Acceso a la Información Pública 2017</a:t>
                      </a:r>
                      <a:endParaRPr lang="es-ES" sz="16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A817"/>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48072">
                <a:tc rowSpan="7">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Reclamaciones presentadas</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7">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154</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6">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Resueltas</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6">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136</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6">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88,31 %</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5">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Admitidas</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rowSpan="5">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121</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rowSpan="5">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88,97 %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Estimadas totalmente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69</a:t>
                      </a:r>
                      <a:endParaRPr lang="es-ES" sz="14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57,02 %</a:t>
                      </a:r>
                      <a:endParaRPr lang="es-ES" sz="14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a:txBody>
                    <a:bodyPr/>
                    <a:lstStyle/>
                    <a:p>
                      <a:pPr algn="ctr">
                        <a:lnSpc>
                          <a:spcPct val="115000"/>
                        </a:lnSpc>
                        <a:spcAft>
                          <a:spcPts val="0"/>
                        </a:spcAft>
                      </a:pPr>
                      <a:r>
                        <a:rPr lang="es-ES" sz="1800" b="1" dirty="0">
                          <a:solidFill>
                            <a:srgbClr val="000000"/>
                          </a:solidFill>
                          <a:latin typeface="+mn-lt"/>
                          <a:ea typeface="Roboto Condensed Light" pitchFamily="2" charset="0"/>
                          <a:cs typeface="Roboto Condensed Light" pitchFamily="2" charset="0"/>
                        </a:rPr>
                        <a:t>84,30 %</a:t>
                      </a:r>
                      <a:endParaRPr lang="es-ES" sz="1800" dirty="0">
                        <a:latin typeface="+mn-lt"/>
                        <a:ea typeface="Roboto Condensed Light" pitchFamily="2" charset="0"/>
                        <a:cs typeface="Roboto Condensed Light" pitchFamily="2" charset="0"/>
                      </a:endParaRPr>
                    </a:p>
                  </a:txBody>
                  <a:tcPr marL="38362" marR="4131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Estimadas parcialmente</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14</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11,57 %</a:t>
                      </a:r>
                      <a:endParaRPr lang="es-ES" sz="14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vMerge="1">
                  <a:txBody>
                    <a:bodyPr/>
                    <a:lstStyle/>
                    <a:p>
                      <a:endParaRPr lang="es-ES"/>
                    </a:p>
                  </a:txBody>
                  <a:tcPr/>
                </a:tc>
              </a:tr>
              <a:tr h="706644">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Estimadas formalmente</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19</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15,70 %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vMerge="1">
                  <a:txBody>
                    <a:bodyPr/>
                    <a:lstStyle/>
                    <a:p>
                      <a:endParaRPr lang="es-ES"/>
                    </a:p>
                  </a:txBody>
                  <a:tcPr/>
                </a:tc>
              </a:tr>
              <a:tr h="733516">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Otros (desistimiento)</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4</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3,31 %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endParaRPr lang="es-ES" sz="1000">
                        <a:solidFill>
                          <a:srgbClr val="000000"/>
                        </a:solidFill>
                        <a:latin typeface="+mn-lt"/>
                        <a:ea typeface="Times New Roman"/>
                        <a:cs typeface="Calibri"/>
                      </a:endParaRPr>
                    </a:p>
                  </a:txBody>
                  <a:tcPr marL="38362" marR="413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04056">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Desestimadas</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C33"/>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15</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C33"/>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12,40 %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C33"/>
                    </a:solidFill>
                  </a:tcPr>
                </a:tc>
                <a:tc>
                  <a:txBody>
                    <a:bodyPr/>
                    <a:lstStyle/>
                    <a:p>
                      <a:pPr algn="ctr">
                        <a:lnSpc>
                          <a:spcPct val="115000"/>
                        </a:lnSpc>
                        <a:spcAft>
                          <a:spcPts val="0"/>
                        </a:spcAft>
                      </a:pPr>
                      <a:endParaRPr lang="es-ES" sz="1000" dirty="0">
                        <a:solidFill>
                          <a:srgbClr val="000000"/>
                        </a:solidFill>
                        <a:latin typeface="+mn-lt"/>
                        <a:ea typeface="Times New Roman"/>
                        <a:cs typeface="Calibri"/>
                      </a:endParaRPr>
                    </a:p>
                  </a:txBody>
                  <a:tcPr marL="38362" marR="41313" marT="0" marB="0" anchor="ctr">
                    <a:lnL w="12700" cap="flat" cmpd="sng" algn="ctr">
                      <a:solidFill>
                        <a:srgbClr val="000000"/>
                      </a:solidFill>
                      <a:prstDash val="solid"/>
                      <a:round/>
                      <a:headEnd type="none" w="med" len="med"/>
                      <a:tailEnd type="none" w="med" len="med"/>
                    </a:lnL>
                    <a:lnR>
                      <a:noFill/>
                    </a:lnR>
                    <a:lnT>
                      <a:noFill/>
                    </a:lnT>
                    <a:lnB>
                      <a:noFill/>
                    </a:lnB>
                  </a:tcPr>
                </a:tc>
              </a:tr>
              <a:tr h="510774">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Inadmitidas</a:t>
                      </a:r>
                      <a:endParaRPr lang="es-ES" sz="14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15</a:t>
                      </a:r>
                      <a:endParaRPr lang="es-ES" sz="14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11,03 %</a:t>
                      </a:r>
                      <a:endParaRPr lang="es-ES" sz="14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ctr">
                        <a:lnSpc>
                          <a:spcPct val="115000"/>
                        </a:lnSpc>
                        <a:spcAft>
                          <a:spcPts val="0"/>
                        </a:spcAft>
                      </a:pPr>
                      <a:r>
                        <a:rPr lang="es-ES" sz="1000" dirty="0">
                          <a:solidFill>
                            <a:srgbClr val="000000"/>
                          </a:solidFill>
                          <a:latin typeface="+mn-lt"/>
                          <a:ea typeface="Times New Roman"/>
                          <a:cs typeface="Calibri"/>
                        </a:rPr>
                        <a:t> </a:t>
                      </a:r>
                      <a:endParaRPr lang="es-ES" sz="1000" dirty="0">
                        <a:latin typeface="+mn-lt"/>
                        <a:ea typeface="Calibri"/>
                        <a:cs typeface="Times New Roman"/>
                      </a:endParaRPr>
                    </a:p>
                  </a:txBody>
                  <a:tcPr marL="38362" marR="413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mn-lt"/>
                          <a:ea typeface="Times New Roman"/>
                          <a:cs typeface="Calibri"/>
                        </a:rPr>
                        <a:t> </a:t>
                      </a:r>
                      <a:endParaRPr lang="es-ES" sz="1000">
                        <a:latin typeface="+mn-lt"/>
                        <a:ea typeface="Calibri"/>
                        <a:cs typeface="Times New Roman"/>
                      </a:endParaRPr>
                    </a:p>
                  </a:txBody>
                  <a:tcPr marL="38362" marR="413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dirty="0">
                          <a:solidFill>
                            <a:srgbClr val="000000"/>
                          </a:solidFill>
                          <a:latin typeface="+mn-lt"/>
                          <a:ea typeface="Times New Roman"/>
                          <a:cs typeface="Calibri"/>
                        </a:rPr>
                        <a:t> </a:t>
                      </a:r>
                      <a:endParaRPr lang="es-ES" sz="1000" dirty="0">
                        <a:latin typeface="+mn-lt"/>
                        <a:ea typeface="Calibri"/>
                        <a:cs typeface="Times New Roman"/>
                      </a:endParaRPr>
                    </a:p>
                  </a:txBody>
                  <a:tcPr marL="38362" marR="413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s-ES" sz="1000">
                        <a:solidFill>
                          <a:srgbClr val="000000"/>
                        </a:solidFill>
                        <a:latin typeface="+mn-lt"/>
                        <a:ea typeface="Times New Roman"/>
                        <a:cs typeface="Calibri"/>
                      </a:endParaRPr>
                    </a:p>
                  </a:txBody>
                  <a:tcPr marL="38362" marR="41313" marT="0" marB="0" anchor="ctr">
                    <a:lnL>
                      <a:noFill/>
                    </a:lnL>
                    <a:lnR>
                      <a:noFill/>
                    </a:lnR>
                    <a:lnT>
                      <a:noFill/>
                    </a:lnT>
                    <a:lnB>
                      <a:noFill/>
                    </a:lnB>
                  </a:tcPr>
                </a:tc>
              </a:tr>
              <a:tr h="560331">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b="1">
                          <a:solidFill>
                            <a:srgbClr val="000000"/>
                          </a:solidFill>
                          <a:latin typeface="+mn-lt"/>
                          <a:ea typeface="Roboto Condensed Light" pitchFamily="2" charset="0"/>
                          <a:cs typeface="Roboto Condensed Light" pitchFamily="2" charset="0"/>
                        </a:rPr>
                        <a:t>Pendientes</a:t>
                      </a:r>
                      <a:endParaRPr lang="es-ES" sz="180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18</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15000"/>
                        </a:lnSpc>
                        <a:spcAft>
                          <a:spcPts val="0"/>
                        </a:spcAft>
                      </a:pPr>
                      <a:r>
                        <a:rPr lang="es-ES" sz="1400" b="1" dirty="0">
                          <a:solidFill>
                            <a:srgbClr val="000000"/>
                          </a:solidFill>
                          <a:latin typeface="+mn-lt"/>
                          <a:ea typeface="Roboto Condensed Light" pitchFamily="2" charset="0"/>
                          <a:cs typeface="Roboto Condensed Light" pitchFamily="2" charset="0"/>
                        </a:rPr>
                        <a:t>11,69 %</a:t>
                      </a:r>
                      <a:endParaRPr lang="es-ES" sz="1800" dirty="0">
                        <a:latin typeface="+mn-lt"/>
                        <a:ea typeface="Roboto Condensed Light" pitchFamily="2" charset="0"/>
                        <a:cs typeface="Roboto Condensed Light" pitchFamily="2" charset="0"/>
                      </a:endParaRPr>
                    </a:p>
                  </a:txBody>
                  <a:tcPr marL="38362" marR="41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15000"/>
                        </a:lnSpc>
                        <a:spcAft>
                          <a:spcPts val="0"/>
                        </a:spcAft>
                      </a:pPr>
                      <a:r>
                        <a:rPr lang="es-ES" sz="1000">
                          <a:solidFill>
                            <a:srgbClr val="000000"/>
                          </a:solidFill>
                          <a:latin typeface="+mn-lt"/>
                          <a:ea typeface="Times New Roman"/>
                          <a:cs typeface="Calibri"/>
                        </a:rPr>
                        <a:t> </a:t>
                      </a:r>
                      <a:endParaRPr lang="es-ES" sz="1000">
                        <a:latin typeface="+mn-lt"/>
                        <a:ea typeface="Calibri"/>
                        <a:cs typeface="Times New Roman"/>
                      </a:endParaRPr>
                    </a:p>
                  </a:txBody>
                  <a:tcPr marL="38362" marR="413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mn-lt"/>
                          <a:ea typeface="Times New Roman"/>
                          <a:cs typeface="Calibri"/>
                        </a:rPr>
                        <a:t> </a:t>
                      </a:r>
                      <a:endParaRPr lang="es-ES" sz="1000">
                        <a:latin typeface="+mn-lt"/>
                        <a:ea typeface="Calibri"/>
                        <a:cs typeface="Times New Roman"/>
                      </a:endParaRPr>
                    </a:p>
                  </a:txBody>
                  <a:tcPr marL="38362" marR="413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a:solidFill>
                            <a:srgbClr val="000000"/>
                          </a:solidFill>
                          <a:latin typeface="+mn-lt"/>
                          <a:ea typeface="Times New Roman"/>
                          <a:cs typeface="Calibri"/>
                        </a:rPr>
                        <a:t> </a:t>
                      </a:r>
                      <a:endParaRPr lang="es-ES" sz="1000">
                        <a:latin typeface="+mn-lt"/>
                        <a:ea typeface="Calibri"/>
                        <a:cs typeface="Times New Roman"/>
                      </a:endParaRPr>
                    </a:p>
                  </a:txBody>
                  <a:tcPr marL="38362" marR="413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s-ES" sz="1000">
                        <a:solidFill>
                          <a:srgbClr val="000000"/>
                        </a:solidFill>
                        <a:latin typeface="+mn-lt"/>
                        <a:ea typeface="Times New Roman"/>
                        <a:cs typeface="Calibri"/>
                      </a:endParaRPr>
                    </a:p>
                  </a:txBody>
                  <a:tcPr marL="38362" marR="41313" marT="0" marB="0" anchor="ctr">
                    <a:lnL>
                      <a:noFill/>
                    </a:lnL>
                    <a:lnR>
                      <a:noFill/>
                    </a:lnR>
                    <a:lnT>
                      <a:noFill/>
                    </a:lnT>
                    <a:lnB>
                      <a:noFill/>
                    </a:lnB>
                  </a:tcPr>
                </a:tc>
                <a:tc>
                  <a:txBody>
                    <a:bodyPr/>
                    <a:lstStyle/>
                    <a:p>
                      <a:pPr algn="ctr">
                        <a:lnSpc>
                          <a:spcPct val="115000"/>
                        </a:lnSpc>
                        <a:spcAft>
                          <a:spcPts val="0"/>
                        </a:spcAft>
                      </a:pPr>
                      <a:endParaRPr lang="es-ES" sz="1000">
                        <a:solidFill>
                          <a:srgbClr val="000000"/>
                        </a:solidFill>
                        <a:latin typeface="+mn-lt"/>
                        <a:ea typeface="Times New Roman"/>
                        <a:cs typeface="Calibri"/>
                      </a:endParaRPr>
                    </a:p>
                  </a:txBody>
                  <a:tcPr marL="38362" marR="41313" marT="0" marB="0" anchor="ctr">
                    <a:lnL>
                      <a:noFill/>
                    </a:lnL>
                    <a:lnR>
                      <a:noFill/>
                    </a:lnR>
                    <a:lnT>
                      <a:noFill/>
                    </a:lnT>
                    <a:lnB>
                      <a:noFill/>
                    </a:lnB>
                  </a:tcPr>
                </a:tc>
                <a:tc>
                  <a:txBody>
                    <a:bodyPr/>
                    <a:lstStyle/>
                    <a:p>
                      <a:pPr algn="ctr">
                        <a:lnSpc>
                          <a:spcPct val="115000"/>
                        </a:lnSpc>
                        <a:spcAft>
                          <a:spcPts val="0"/>
                        </a:spcAft>
                      </a:pPr>
                      <a:endParaRPr lang="es-ES" sz="1000" dirty="0">
                        <a:solidFill>
                          <a:srgbClr val="000000"/>
                        </a:solidFill>
                        <a:latin typeface="+mn-lt"/>
                        <a:ea typeface="Times New Roman"/>
                        <a:cs typeface="Calibri"/>
                      </a:endParaRPr>
                    </a:p>
                  </a:txBody>
                  <a:tcPr marL="38362" marR="41313" marT="0" marB="0" anchor="ctr">
                    <a:lnL>
                      <a:noFill/>
                    </a:lnL>
                    <a:lnR>
                      <a:noFill/>
                    </a:lnR>
                    <a:lnT>
                      <a:noFill/>
                    </a:lnT>
                    <a:lnB>
                      <a:noFill/>
                    </a:lnB>
                  </a:tcPr>
                </a:tc>
                <a:tc>
                  <a:txBody>
                    <a:bodyPr/>
                    <a:lstStyle/>
                    <a:p>
                      <a:pPr algn="ctr">
                        <a:lnSpc>
                          <a:spcPct val="115000"/>
                        </a:lnSpc>
                        <a:spcAft>
                          <a:spcPts val="0"/>
                        </a:spcAft>
                      </a:pPr>
                      <a:endParaRPr lang="es-ES" sz="1000" dirty="0">
                        <a:solidFill>
                          <a:srgbClr val="000000"/>
                        </a:solidFill>
                        <a:latin typeface="+mn-lt"/>
                        <a:ea typeface="Times New Roman"/>
                        <a:cs typeface="Calibri"/>
                      </a:endParaRPr>
                    </a:p>
                  </a:txBody>
                  <a:tcPr marL="38362" marR="41313" marT="0" marB="0" anchor="ctr">
                    <a:lnL>
                      <a:noFill/>
                    </a:lnL>
                    <a:lnR>
                      <a:noFill/>
                    </a:lnR>
                    <a:lnT>
                      <a:noFill/>
                    </a:lnT>
                    <a:lnB>
                      <a:noFill/>
                    </a:lnB>
                  </a:tcPr>
                </a:tc>
              </a:tr>
            </a:tbl>
          </a:graphicData>
        </a:graphic>
      </p:graphicFrame>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1"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 name="1 Título"/>
          <p:cNvSpPr>
            <a:spLocks noGrp="1"/>
          </p:cNvSpPr>
          <p:nvPr>
            <p:ph type="title"/>
          </p:nvPr>
        </p:nvSpPr>
        <p:spPr>
          <a:xfrm>
            <a:off x="2123728" y="188640"/>
            <a:ext cx="6912768" cy="1143000"/>
          </a:xfrm>
        </p:spPr>
        <p:txBody>
          <a:bodyPr>
            <a:noAutofit/>
          </a:bodyPr>
          <a:lstStyle/>
          <a:p>
            <a:r>
              <a:rPr lang="es-ES" sz="2800" dirty="0" smtClean="0">
                <a:latin typeface="Century Gothic" pitchFamily="34" charset="0"/>
              </a:rPr>
              <a:t>Resoluciones del Comisionado sobre reclamaciones a universidades</a:t>
            </a:r>
            <a:r>
              <a:rPr lang="es-ES" sz="2800" b="1" dirty="0" smtClean="0">
                <a:latin typeface="Novecento sans wide Book" pitchFamily="50" charset="0"/>
              </a:rPr>
              <a:t/>
            </a:r>
            <a:br>
              <a:rPr lang="es-ES" sz="2800" b="1" dirty="0" smtClean="0">
                <a:latin typeface="Novecento sans wide Book" pitchFamily="50" charset="0"/>
              </a:rPr>
            </a:br>
            <a:endParaRPr lang="es-ES" sz="2800" dirty="0">
              <a:latin typeface="Novecento sans wide Book" pitchFamily="50" charset="0"/>
              <a:ea typeface="Roboto Condensed Light" pitchFamily="2" charset="0"/>
              <a:cs typeface="Roboto Condensed Light" pitchFamily="2" charset="0"/>
            </a:endParaRPr>
          </a:p>
        </p:txBody>
      </p:sp>
      <p:sp>
        <p:nvSpPr>
          <p:cNvPr id="6" name="5 Marcador de número de diapositiva"/>
          <p:cNvSpPr>
            <a:spLocks noGrp="1"/>
          </p:cNvSpPr>
          <p:nvPr>
            <p:ph type="sldNum" sz="quarter" idx="12"/>
          </p:nvPr>
        </p:nvSpPr>
        <p:spPr/>
        <p:txBody>
          <a:bodyPr/>
          <a:lstStyle/>
          <a:p>
            <a:fld id="{95B46CB8-F666-4A4F-B1CB-C1C638167313}" type="slidenum">
              <a:rPr lang="es-ES" smtClean="0">
                <a:latin typeface="Roboto Condensed Light" pitchFamily="2" charset="0"/>
                <a:ea typeface="Roboto Condensed Light" pitchFamily="2" charset="0"/>
                <a:cs typeface="Roboto Condensed Light" pitchFamily="2" charset="0"/>
              </a:rPr>
              <a:pPr/>
              <a:t>24</a:t>
            </a:fld>
            <a:endParaRPr lang="es-ES" dirty="0">
              <a:latin typeface="Roboto Condensed Light" pitchFamily="2" charset="0"/>
              <a:ea typeface="Roboto Condensed Light" pitchFamily="2" charset="0"/>
              <a:cs typeface="Roboto Condensed Light" pitchFamily="2" charset="0"/>
            </a:endParaRPr>
          </a:p>
        </p:txBody>
      </p:sp>
      <p:graphicFrame>
        <p:nvGraphicFramePr>
          <p:cNvPr id="11" name="10 Diagrama"/>
          <p:cNvGraphicFramePr/>
          <p:nvPr/>
        </p:nvGraphicFramePr>
        <p:xfrm>
          <a:off x="683568" y="1628800"/>
          <a:ext cx="4248472" cy="45516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2770" name="Picture 2" descr="https://www.ulpgc.es/sites/default/files/ArchivosULPGC/identidad-corporativa/logosimbolo%20Universidad%20acronimo%20vertical/logosimbolosecundarioversionverticalblanco.gif"/>
          <p:cNvPicPr>
            <a:picLocks noChangeAspect="1" noChangeArrowheads="1"/>
          </p:cNvPicPr>
          <p:nvPr/>
        </p:nvPicPr>
        <p:blipFill>
          <a:blip r:embed="rId9" cstate="print"/>
          <a:srcRect/>
          <a:stretch>
            <a:fillRect/>
          </a:stretch>
        </p:blipFill>
        <p:spPr bwMode="auto">
          <a:xfrm>
            <a:off x="3275856" y="1772816"/>
            <a:ext cx="1224136" cy="979309"/>
          </a:xfrm>
          <a:prstGeom prst="rect">
            <a:avLst/>
          </a:prstGeom>
          <a:noFill/>
        </p:spPr>
      </p:pic>
      <p:pic>
        <p:nvPicPr>
          <p:cNvPr id="32771" name="Picture 3" descr="C:\Users\ncastillo\Downloads\marca-universidad-de-la-laguna-positivo.png"/>
          <p:cNvPicPr>
            <a:picLocks noChangeAspect="1" noChangeArrowheads="1"/>
          </p:cNvPicPr>
          <p:nvPr/>
        </p:nvPicPr>
        <p:blipFill>
          <a:blip r:embed="rId10" cstate="print"/>
          <a:srcRect/>
          <a:stretch>
            <a:fillRect/>
          </a:stretch>
        </p:blipFill>
        <p:spPr bwMode="auto">
          <a:xfrm>
            <a:off x="971600" y="1700808"/>
            <a:ext cx="1440160" cy="1200133"/>
          </a:xfrm>
          <a:prstGeom prst="rect">
            <a:avLst/>
          </a:prstGeom>
          <a:noFill/>
        </p:spPr>
      </p:pic>
      <p:sp>
        <p:nvSpPr>
          <p:cNvPr id="15" name="14 Llamada con línea 1"/>
          <p:cNvSpPr/>
          <p:nvPr/>
        </p:nvSpPr>
        <p:spPr>
          <a:xfrm>
            <a:off x="5868144" y="2492896"/>
            <a:ext cx="2520280" cy="2088232"/>
          </a:xfrm>
          <a:prstGeom prst="borderCallout1">
            <a:avLst/>
          </a:prstGeom>
          <a:solidFill>
            <a:srgbClr val="575756"/>
          </a:solidFill>
          <a:ln>
            <a:solidFill>
              <a:srgbClr val="DBA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Todas </a:t>
            </a:r>
            <a:r>
              <a:rPr lang="es-ES" b="1" dirty="0" smtClean="0"/>
              <a:t>ESTIMADAS</a:t>
            </a:r>
            <a:r>
              <a:rPr lang="es-ES" dirty="0" smtClean="0"/>
              <a:t> </a:t>
            </a:r>
          </a:p>
          <a:p>
            <a:pPr algn="ctr"/>
            <a:r>
              <a:rPr lang="es-ES" dirty="0" smtClean="0"/>
              <a:t>por el Comisionado </a:t>
            </a:r>
          </a:p>
          <a:p>
            <a:pPr algn="ctr"/>
            <a:r>
              <a:rPr lang="es-ES" dirty="0" smtClean="0"/>
              <a:t>de Transparencia</a:t>
            </a:r>
            <a:endParaRPr lang="es-ES" dirty="0"/>
          </a:p>
        </p:txBody>
      </p:sp>
      <p:sp>
        <p:nvSpPr>
          <p:cNvPr id="16" name="15 CuadroTexto"/>
          <p:cNvSpPr txBox="1"/>
          <p:nvPr/>
        </p:nvSpPr>
        <p:spPr>
          <a:xfrm>
            <a:off x="899592" y="1268760"/>
            <a:ext cx="432048" cy="584775"/>
          </a:xfrm>
          <a:prstGeom prst="rect">
            <a:avLst/>
          </a:prstGeom>
          <a:solidFill>
            <a:srgbClr val="DBA817"/>
          </a:solidFill>
          <a:ln w="28575">
            <a:solidFill>
              <a:schemeClr val="bg1"/>
            </a:solidFill>
          </a:ln>
        </p:spPr>
        <p:txBody>
          <a:bodyPr wrap="square" rtlCol="0">
            <a:spAutoFit/>
          </a:bodyPr>
          <a:lstStyle/>
          <a:p>
            <a:pPr algn="ctr"/>
            <a:r>
              <a:rPr lang="es-ES" sz="3200" dirty="0" smtClean="0">
                <a:ea typeface="Roboto Condensed Light" pitchFamily="2" charset="0"/>
                <a:cs typeface="Roboto Condensed Light" pitchFamily="2" charset="0"/>
              </a:rPr>
              <a:t>2</a:t>
            </a:r>
            <a:endParaRPr lang="es-ES" sz="3200" dirty="0">
              <a:ea typeface="Roboto Condensed Light" pitchFamily="2" charset="0"/>
              <a:cs typeface="Roboto Condensed Light" pitchFamily="2" charset="0"/>
            </a:endParaRPr>
          </a:p>
        </p:txBody>
      </p:sp>
      <p:sp>
        <p:nvSpPr>
          <p:cNvPr id="17" name="16 CuadroTexto"/>
          <p:cNvSpPr txBox="1"/>
          <p:nvPr/>
        </p:nvSpPr>
        <p:spPr>
          <a:xfrm>
            <a:off x="3203848" y="1268760"/>
            <a:ext cx="393056" cy="584775"/>
          </a:xfrm>
          <a:prstGeom prst="rect">
            <a:avLst/>
          </a:prstGeom>
          <a:solidFill>
            <a:srgbClr val="DBA817"/>
          </a:solidFill>
          <a:ln w="28575">
            <a:solidFill>
              <a:schemeClr val="bg1"/>
            </a:solidFill>
          </a:ln>
        </p:spPr>
        <p:txBody>
          <a:bodyPr wrap="none" rtlCol="0">
            <a:spAutoFit/>
          </a:bodyPr>
          <a:lstStyle/>
          <a:p>
            <a:r>
              <a:rPr lang="es-ES" sz="3200" dirty="0" smtClean="0">
                <a:ea typeface="Roboto Condensed Light" pitchFamily="2" charset="0"/>
                <a:cs typeface="Roboto Condensed Light" pitchFamily="2" charset="0"/>
              </a:rPr>
              <a:t>3</a:t>
            </a:r>
            <a:endParaRPr lang="es-ES" sz="3200" dirty="0">
              <a:ea typeface="Roboto Condensed Light" pitchFamily="2" charset="0"/>
              <a:cs typeface="Roboto Condensed Light" pitchFamily="2" charset="0"/>
            </a:endParaRPr>
          </a:p>
        </p:txBody>
      </p:sp>
      <p:sp>
        <p:nvSpPr>
          <p:cNvPr id="13"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18"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TRANS MARCA 1.1-01 FT.png"/>
          <p:cNvPicPr>
            <a:picLocks noChangeAspect="1"/>
          </p:cNvPicPr>
          <p:nvPr/>
        </p:nvPicPr>
        <p:blipFill>
          <a:blip r:embed="rId3" cstate="print"/>
          <a:srcRect t="23944" b="23278"/>
          <a:stretch>
            <a:fillRect/>
          </a:stretch>
        </p:blipFill>
        <p:spPr>
          <a:xfrm>
            <a:off x="-324544" y="0"/>
            <a:ext cx="7703814" cy="1268760"/>
          </a:xfrm>
          <a:prstGeom prst="rect">
            <a:avLst/>
          </a:prstGeom>
        </p:spPr>
      </p:pic>
      <p:sp>
        <p:nvSpPr>
          <p:cNvPr id="2" name="1 Título"/>
          <p:cNvSpPr>
            <a:spLocks noGrp="1"/>
          </p:cNvSpPr>
          <p:nvPr>
            <p:ph type="ctrTitle"/>
          </p:nvPr>
        </p:nvSpPr>
        <p:spPr>
          <a:xfrm>
            <a:off x="683568" y="1772816"/>
            <a:ext cx="7772400" cy="1470025"/>
          </a:xfrm>
        </p:spPr>
        <p:txBody>
          <a:bodyPr/>
          <a:lstStyle/>
          <a:p>
            <a:r>
              <a:rPr lang="es-ES" dirty="0" smtClean="0">
                <a:solidFill>
                  <a:srgbClr val="575756"/>
                </a:solidFill>
                <a:latin typeface="Century Gothic" pitchFamily="34" charset="0"/>
              </a:rPr>
              <a:t>Gracias por su atención</a:t>
            </a:r>
            <a:endParaRPr lang="es-ES" dirty="0">
              <a:solidFill>
                <a:srgbClr val="575756"/>
              </a:solidFill>
              <a:latin typeface="Century Gothic" pitchFamily="34" charset="0"/>
            </a:endParaRPr>
          </a:p>
        </p:txBody>
      </p:sp>
      <p:sp>
        <p:nvSpPr>
          <p:cNvPr id="5" name="4 Rectángulo"/>
          <p:cNvSpPr/>
          <p:nvPr/>
        </p:nvSpPr>
        <p:spPr>
          <a:xfrm>
            <a:off x="0" y="6021288"/>
            <a:ext cx="9144000" cy="836712"/>
          </a:xfrm>
          <a:prstGeom prst="rect">
            <a:avLst/>
          </a:prstGeom>
          <a:solidFill>
            <a:srgbClr val="DBA817"/>
          </a:solidFill>
          <a:ln>
            <a:solidFill>
              <a:srgbClr val="DBA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7" name="Picture 3" descr="C:\Users\ncastillo\Downloads\email.png"/>
          <p:cNvPicPr>
            <a:picLocks noChangeAspect="1" noChangeArrowheads="1"/>
          </p:cNvPicPr>
          <p:nvPr/>
        </p:nvPicPr>
        <p:blipFill>
          <a:blip r:embed="rId4" cstate="print"/>
          <a:srcRect/>
          <a:stretch>
            <a:fillRect/>
          </a:stretch>
        </p:blipFill>
        <p:spPr bwMode="auto">
          <a:xfrm>
            <a:off x="539552" y="3933056"/>
            <a:ext cx="292481" cy="292481"/>
          </a:xfrm>
          <a:prstGeom prst="rect">
            <a:avLst/>
          </a:prstGeom>
          <a:noFill/>
        </p:spPr>
      </p:pic>
      <p:pic>
        <p:nvPicPr>
          <p:cNvPr id="1028" name="Picture 4" descr="C:\Users\ncastillo\Downloads\twitter.png"/>
          <p:cNvPicPr>
            <a:picLocks noChangeAspect="1" noChangeArrowheads="1"/>
          </p:cNvPicPr>
          <p:nvPr/>
        </p:nvPicPr>
        <p:blipFill>
          <a:blip r:embed="rId5" cstate="print"/>
          <a:srcRect/>
          <a:stretch>
            <a:fillRect/>
          </a:stretch>
        </p:blipFill>
        <p:spPr bwMode="auto">
          <a:xfrm>
            <a:off x="539552" y="4869160"/>
            <a:ext cx="288032" cy="288032"/>
          </a:xfrm>
          <a:prstGeom prst="rect">
            <a:avLst/>
          </a:prstGeom>
          <a:noFill/>
        </p:spPr>
      </p:pic>
      <p:pic>
        <p:nvPicPr>
          <p:cNvPr id="1029" name="Picture 5" descr="C:\Users\ncastillo\Downloads\domain-registration.png"/>
          <p:cNvPicPr>
            <a:picLocks noChangeAspect="1" noChangeArrowheads="1"/>
          </p:cNvPicPr>
          <p:nvPr/>
        </p:nvPicPr>
        <p:blipFill>
          <a:blip r:embed="rId6" cstate="print"/>
          <a:srcRect/>
          <a:stretch>
            <a:fillRect/>
          </a:stretch>
        </p:blipFill>
        <p:spPr bwMode="auto">
          <a:xfrm>
            <a:off x="539552" y="4437112"/>
            <a:ext cx="288032" cy="288032"/>
          </a:xfrm>
          <a:prstGeom prst="rect">
            <a:avLst/>
          </a:prstGeom>
          <a:noFill/>
        </p:spPr>
      </p:pic>
      <p:sp>
        <p:nvSpPr>
          <p:cNvPr id="10" name="9 CuadroTexto"/>
          <p:cNvSpPr txBox="1"/>
          <p:nvPr/>
        </p:nvSpPr>
        <p:spPr>
          <a:xfrm>
            <a:off x="827584" y="3789040"/>
            <a:ext cx="6264696" cy="1477328"/>
          </a:xfrm>
          <a:prstGeom prst="rect">
            <a:avLst/>
          </a:prstGeom>
          <a:noFill/>
        </p:spPr>
        <p:txBody>
          <a:bodyPr wrap="square" rtlCol="0">
            <a:spAutoFit/>
          </a:bodyPr>
          <a:lstStyle/>
          <a:p>
            <a:pPr lvl="0">
              <a:lnSpc>
                <a:spcPct val="150000"/>
              </a:lnSpc>
              <a:defRPr/>
            </a:pPr>
            <a:r>
              <a:rPr lang="es-ES" sz="2000" b="1" dirty="0" smtClean="0">
                <a:solidFill>
                  <a:srgbClr val="575756"/>
                </a:solidFill>
                <a:ea typeface="Roboto Condensed Light" pitchFamily="2" charset="0"/>
                <a:cs typeface="Roboto Condensed Light" pitchFamily="2" charset="0"/>
                <a:hlinkClick r:id="rId7"/>
              </a:rPr>
              <a:t>comisionadotransparencia@transparenciacanarias.org</a:t>
            </a:r>
            <a:endParaRPr lang="es-ES" sz="2000" b="1" dirty="0" smtClean="0">
              <a:solidFill>
                <a:srgbClr val="575756"/>
              </a:solidFill>
              <a:ea typeface="Roboto Condensed Light" pitchFamily="2" charset="0"/>
              <a:cs typeface="Roboto Condensed Light" pitchFamily="2" charset="0"/>
            </a:endParaRPr>
          </a:p>
          <a:p>
            <a:pPr lvl="0">
              <a:lnSpc>
                <a:spcPct val="150000"/>
              </a:lnSpc>
            </a:pPr>
            <a:r>
              <a:rPr lang="es-ES" sz="2000" b="1" dirty="0" smtClean="0">
                <a:solidFill>
                  <a:srgbClr val="575756"/>
                </a:solidFill>
                <a:ea typeface="Roboto Condensed Light" pitchFamily="2" charset="0"/>
                <a:cs typeface="Roboto Condensed Light" pitchFamily="2" charset="0"/>
                <a:hlinkClick r:id="rId8"/>
              </a:rPr>
              <a:t>http://transparenciacanarias.org/</a:t>
            </a:r>
            <a:endParaRPr lang="es-ES" sz="2000" b="1" dirty="0" smtClean="0">
              <a:solidFill>
                <a:srgbClr val="575756"/>
              </a:solidFill>
              <a:ea typeface="Roboto Condensed Light" pitchFamily="2" charset="0"/>
              <a:cs typeface="Roboto Condensed Light" pitchFamily="2" charset="0"/>
            </a:endParaRPr>
          </a:p>
          <a:p>
            <a:pPr lvl="0">
              <a:lnSpc>
                <a:spcPct val="150000"/>
              </a:lnSpc>
            </a:pPr>
            <a:r>
              <a:rPr lang="es-ES" sz="2000" b="1" dirty="0" smtClean="0">
                <a:solidFill>
                  <a:srgbClr val="575756"/>
                </a:solidFill>
                <a:ea typeface="Roboto Condensed Light" pitchFamily="2" charset="0"/>
                <a:cs typeface="Roboto Condensed Light" pitchFamily="2" charset="0"/>
                <a:hlinkClick r:id="rId9"/>
              </a:rPr>
              <a:t>@</a:t>
            </a:r>
            <a:r>
              <a:rPr lang="es-ES" sz="2000" b="1" dirty="0" err="1" smtClean="0">
                <a:solidFill>
                  <a:srgbClr val="575756"/>
                </a:solidFill>
                <a:ea typeface="Roboto Condensed Light" pitchFamily="2" charset="0"/>
                <a:cs typeface="Roboto Condensed Light" pitchFamily="2" charset="0"/>
                <a:hlinkClick r:id="rId9"/>
              </a:rPr>
              <a:t>ComisionadoTC</a:t>
            </a:r>
            <a:endParaRPr lang="es-ES" sz="2000" b="1" dirty="0" smtClean="0">
              <a:solidFill>
                <a:srgbClr val="575756"/>
              </a:solidFill>
              <a:ea typeface="Roboto Condensed Light" pitchFamily="2" charset="0"/>
              <a:cs typeface="Roboto Condensed Light" pitchFamily="2" charset="0"/>
            </a:endParaRPr>
          </a:p>
        </p:txBody>
      </p:sp>
      <p:pic>
        <p:nvPicPr>
          <p:cNvPr id="11" name="Picture 2" descr="https://www.ull.es/eventos/crue-gerencia/wp-content/uploads/sites/4/2018/07/crue-logo.png"/>
          <p:cNvPicPr>
            <a:picLocks noChangeAspect="1" noChangeArrowheads="1"/>
          </p:cNvPicPr>
          <p:nvPr/>
        </p:nvPicPr>
        <p:blipFill>
          <a:blip r:embed="rId10" cstate="print"/>
          <a:srcRect/>
          <a:stretch>
            <a:fillRect/>
          </a:stretch>
        </p:blipFill>
        <p:spPr bwMode="auto">
          <a:xfrm>
            <a:off x="6588224" y="6309320"/>
            <a:ext cx="2376264" cy="338499"/>
          </a:xfrm>
          <a:prstGeom prst="rect">
            <a:avLst/>
          </a:prstGeom>
          <a:noFill/>
        </p:spPr>
      </p:pic>
      <p:pic>
        <p:nvPicPr>
          <p:cNvPr id="3074" name="Picture 2"/>
          <p:cNvPicPr>
            <a:picLocks noChangeAspect="1" noChangeArrowheads="1"/>
          </p:cNvPicPr>
          <p:nvPr/>
        </p:nvPicPr>
        <p:blipFill>
          <a:blip r:embed="rId11" cstate="print"/>
          <a:srcRect t="21847" b="27176"/>
          <a:stretch>
            <a:fillRect/>
          </a:stretch>
        </p:blipFill>
        <p:spPr bwMode="auto">
          <a:xfrm>
            <a:off x="-108520" y="6165304"/>
            <a:ext cx="2232248" cy="504056"/>
          </a:xfrm>
          <a:prstGeom prst="rect">
            <a:avLst/>
          </a:prstGeom>
          <a:noFill/>
          <a:ln w="9525">
            <a:noFill/>
            <a:miter lim="800000"/>
            <a:headEnd/>
            <a:tailEnd/>
          </a:ln>
          <a:effectLst/>
        </p:spPr>
      </p:pic>
      <p:sp>
        <p:nvSpPr>
          <p:cNvPr id="13" name="2 Subtítulo"/>
          <p:cNvSpPr txBox="1">
            <a:spLocks/>
          </p:cNvSpPr>
          <p:nvPr/>
        </p:nvSpPr>
        <p:spPr>
          <a:xfrm>
            <a:off x="1691680" y="5589240"/>
            <a:ext cx="7308304" cy="360040"/>
          </a:xfrm>
          <a:prstGeom prst="rect">
            <a:avLst/>
          </a:prstGeom>
        </p:spPr>
        <p:txBody>
          <a:bodyPr vert="horz" lIns="91440" tIns="45720" rIns="91440" bIns="45720" rtlCol="0">
            <a:no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600" b="1" i="0" u="none" strike="noStrike" kern="1200" cap="none" spc="0" normalizeH="0" baseline="0" noProof="0" dirty="0" smtClean="0">
                <a:ln>
                  <a:noFill/>
                </a:ln>
                <a:effectLst/>
                <a:uLnTx/>
                <a:uFillTx/>
                <a:latin typeface="+mj-lt"/>
                <a:ea typeface="Roboto Condensed Light" pitchFamily="2" charset="0"/>
                <a:cs typeface="Roboto Condensed Light" pitchFamily="2" charset="0"/>
              </a:rPr>
              <a:t>Comisionado de Transparencia y Acceso a la Información Pública de Canarias</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1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11 CuadroTexto"/>
          <p:cNvSpPr txBox="1"/>
          <p:nvPr/>
        </p:nvSpPr>
        <p:spPr>
          <a:xfrm>
            <a:off x="6084168" y="5013176"/>
            <a:ext cx="2736304" cy="461665"/>
          </a:xfrm>
          <a:prstGeom prst="rect">
            <a:avLst/>
          </a:prstGeom>
          <a:noFill/>
        </p:spPr>
        <p:txBody>
          <a:bodyPr wrap="square" rtlCol="0">
            <a:spAutoFit/>
          </a:bodyPr>
          <a:lstStyle/>
          <a:p>
            <a:r>
              <a:rPr lang="es-ES" sz="2400" b="1" dirty="0" smtClean="0"/>
              <a:t>Daniel Cerdán Elcid</a:t>
            </a:r>
            <a:endParaRPr lang="es-E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109480" y="0"/>
            <a:ext cx="6034520" cy="1142640"/>
          </a:xfrm>
          <a:prstGeom prst="rect">
            <a:avLst/>
          </a:prstGeom>
          <a:noFill/>
          <a:ln>
            <a:noFill/>
          </a:ln>
        </p:spPr>
        <p:txBody>
          <a:bodyPr anchor="ctr">
            <a:normAutofit/>
          </a:bodyPr>
          <a:lstStyle/>
          <a:p>
            <a:pPr algn="ctr">
              <a:lnSpc>
                <a:spcPct val="100000"/>
              </a:lnSpc>
            </a:pPr>
            <a:r>
              <a:rPr lang="es-ES" sz="2800" strike="noStrike" spc="-1" dirty="0">
                <a:latin typeface="Century Gothic" pitchFamily="34" charset="0"/>
                <a:ea typeface="Roboto Condensed"/>
              </a:rPr>
              <a:t>Obligados </a:t>
            </a:r>
            <a:r>
              <a:rPr lang="es-ES" sz="2800" spc="-1" dirty="0" smtClean="0">
                <a:latin typeface="Century Gothic" pitchFamily="34" charset="0"/>
                <a:ea typeface="Roboto Condensed"/>
              </a:rPr>
              <a:t>en </a:t>
            </a:r>
            <a:r>
              <a:rPr lang="es-ES" sz="2800" strike="noStrike" spc="-1" dirty="0" smtClean="0">
                <a:latin typeface="Century Gothic" pitchFamily="34" charset="0"/>
                <a:ea typeface="Roboto Condensed"/>
              </a:rPr>
              <a:t>publicidad </a:t>
            </a:r>
            <a:r>
              <a:rPr lang="es-ES" sz="2800" strike="noStrike" spc="-1" dirty="0">
                <a:latin typeface="Century Gothic" pitchFamily="34" charset="0"/>
                <a:ea typeface="Roboto Condensed"/>
              </a:rPr>
              <a:t>activa</a:t>
            </a:r>
            <a:endParaRPr lang="es-ES" sz="2800" strike="noStrike" spc="-1" dirty="0">
              <a:latin typeface="Century Gothic" pitchFamily="34" charset="0"/>
            </a:endParaRPr>
          </a:p>
        </p:txBody>
      </p:sp>
      <p:grpSp>
        <p:nvGrpSpPr>
          <p:cNvPr id="24" name="23 Grupo"/>
          <p:cNvGrpSpPr/>
          <p:nvPr/>
        </p:nvGrpSpPr>
        <p:grpSpPr>
          <a:xfrm>
            <a:off x="467544" y="1196752"/>
            <a:ext cx="8187928" cy="4612536"/>
            <a:chOff x="539552" y="1484784"/>
            <a:chExt cx="8187928" cy="4612536"/>
          </a:xfrm>
        </p:grpSpPr>
        <p:sp>
          <p:nvSpPr>
            <p:cNvPr id="134" name="CustomShape 2"/>
            <p:cNvSpPr/>
            <p:nvPr/>
          </p:nvSpPr>
          <p:spPr>
            <a:xfrm>
              <a:off x="1043608" y="1484784"/>
              <a:ext cx="2261880" cy="1444176"/>
            </a:xfrm>
            <a:prstGeom prst="rect">
              <a:avLst/>
            </a:prstGeom>
            <a:solidFill>
              <a:schemeClr val="tx2">
                <a:lumMod val="60000"/>
                <a:lum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endParaRPr lang="es-ES" sz="1600" b="1" strike="noStrike" spc="-1" dirty="0" smtClean="0">
                <a:solidFill>
                  <a:srgbClr val="FFFFFF"/>
                </a:solidFill>
                <a:latin typeface="Calibri"/>
              </a:endParaRPr>
            </a:p>
            <a:p>
              <a:pPr algn="ctr">
                <a:lnSpc>
                  <a:spcPct val="90000"/>
                </a:lnSpc>
                <a:spcAft>
                  <a:spcPts val="349"/>
                </a:spcAft>
              </a:pPr>
              <a:r>
                <a:rPr lang="es-ES" sz="1600" b="1" strike="noStrike" spc="-1" dirty="0" smtClean="0">
                  <a:solidFill>
                    <a:srgbClr val="FFFFFF"/>
                  </a:solidFill>
                  <a:latin typeface="Calibri"/>
                </a:rPr>
                <a:t>GOBIERNO </a:t>
              </a:r>
              <a:r>
                <a:rPr lang="es-ES" sz="1600" b="1" strike="noStrike" spc="-1" dirty="0">
                  <a:solidFill>
                    <a:srgbClr val="FFFFFF"/>
                  </a:solidFill>
                  <a:latin typeface="Calibri"/>
                </a:rPr>
                <a:t>DE CANARIAS</a:t>
              </a:r>
              <a:endParaRPr lang="es-ES" sz="1600" b="0" strike="noStrike" spc="-1" dirty="0">
                <a:latin typeface="Arial"/>
              </a:endParaRPr>
            </a:p>
            <a:p>
              <a:pPr algn="ctr">
                <a:lnSpc>
                  <a:spcPct val="90000"/>
                </a:lnSpc>
                <a:spcAft>
                  <a:spcPts val="349"/>
                </a:spcAft>
              </a:pPr>
              <a:r>
                <a:rPr lang="es-ES" sz="1400" b="1" strike="noStrike" spc="-1" dirty="0">
                  <a:solidFill>
                    <a:srgbClr val="FFFFFF"/>
                  </a:solidFill>
                  <a:latin typeface="Calibri"/>
                </a:rPr>
                <a:t>Otras instituciones, entidades, sociedades, fundaciones,  asociaciones, etc., que estén vinculadas</a:t>
              </a:r>
              <a:endParaRPr lang="es-ES" sz="1400" b="0" strike="noStrike" spc="-1" dirty="0">
                <a:latin typeface="Arial"/>
              </a:endParaRPr>
            </a:p>
            <a:p>
              <a:pPr algn="ctr">
                <a:lnSpc>
                  <a:spcPct val="90000"/>
                </a:lnSpc>
                <a:spcAft>
                  <a:spcPts val="349"/>
                </a:spcAft>
              </a:pPr>
              <a:endParaRPr lang="es-ES" sz="1000" b="0" strike="noStrike" spc="-1" dirty="0">
                <a:latin typeface="Arial"/>
              </a:endParaRPr>
            </a:p>
            <a:p>
              <a:pPr algn="ctr">
                <a:lnSpc>
                  <a:spcPct val="90000"/>
                </a:lnSpc>
                <a:spcAft>
                  <a:spcPts val="349"/>
                </a:spcAft>
              </a:pPr>
              <a:endParaRPr lang="es-ES" sz="1000" b="0" strike="noStrike" spc="-1" dirty="0">
                <a:latin typeface="Arial"/>
              </a:endParaRPr>
            </a:p>
          </p:txBody>
        </p:sp>
        <p:sp>
          <p:nvSpPr>
            <p:cNvPr id="135" name="CustomShape 3"/>
            <p:cNvSpPr/>
            <p:nvPr/>
          </p:nvSpPr>
          <p:spPr>
            <a:xfrm>
              <a:off x="3491880" y="1484784"/>
              <a:ext cx="2261880" cy="1429208"/>
            </a:xfrm>
            <a:prstGeom prst="rect">
              <a:avLst/>
            </a:prstGeom>
            <a:solidFill>
              <a:schemeClr val="tx2">
                <a:lumMod val="60000"/>
                <a:lum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endParaRPr lang="es-ES" sz="1600" b="1" strike="noStrike" spc="-1" dirty="0" smtClean="0">
                <a:solidFill>
                  <a:srgbClr val="FFFFFF"/>
                </a:solidFill>
                <a:latin typeface="Calibri"/>
              </a:endParaRPr>
            </a:p>
            <a:p>
              <a:pPr algn="ctr">
                <a:lnSpc>
                  <a:spcPct val="90000"/>
                </a:lnSpc>
                <a:spcAft>
                  <a:spcPts val="349"/>
                </a:spcAft>
              </a:pPr>
              <a:r>
                <a:rPr lang="es-ES" sz="1600" b="1" strike="noStrike" spc="-1" dirty="0" smtClean="0">
                  <a:solidFill>
                    <a:srgbClr val="FFFFFF"/>
                  </a:solidFill>
                  <a:latin typeface="Calibri"/>
                </a:rPr>
                <a:t>ADMINISTRACIÓN </a:t>
              </a:r>
              <a:r>
                <a:rPr lang="es-ES" sz="1600" b="1" strike="noStrike" spc="-1" dirty="0">
                  <a:solidFill>
                    <a:srgbClr val="FFFFFF"/>
                  </a:solidFill>
                  <a:latin typeface="Calibri"/>
                </a:rPr>
                <a:t>LOCAL</a:t>
              </a:r>
              <a:endParaRPr lang="es-ES" sz="1600" b="0" strike="noStrike" spc="-1" dirty="0">
                <a:latin typeface="Arial"/>
              </a:endParaRPr>
            </a:p>
            <a:p>
              <a:pPr algn="ctr">
                <a:lnSpc>
                  <a:spcPct val="90000"/>
                </a:lnSpc>
                <a:spcAft>
                  <a:spcPts val="349"/>
                </a:spcAft>
              </a:pPr>
              <a:r>
                <a:rPr lang="es-ES" sz="1400" b="1" strike="noStrike" spc="-1" dirty="0" smtClean="0">
                  <a:solidFill>
                    <a:srgbClr val="FFFFFF"/>
                  </a:solidFill>
                  <a:latin typeface="Calibri"/>
                </a:rPr>
                <a:t>Cabildos</a:t>
              </a:r>
              <a:endParaRPr lang="es-ES" sz="1400" spc="-1" dirty="0">
                <a:latin typeface="Arial"/>
              </a:endParaRPr>
            </a:p>
            <a:p>
              <a:pPr algn="ctr">
                <a:lnSpc>
                  <a:spcPct val="90000"/>
                </a:lnSpc>
                <a:spcAft>
                  <a:spcPts val="349"/>
                </a:spcAft>
              </a:pPr>
              <a:r>
                <a:rPr lang="es-ES" sz="1400" b="1" strike="noStrike" spc="-1" dirty="0" smtClean="0">
                  <a:solidFill>
                    <a:srgbClr val="FFFFFF"/>
                  </a:solidFill>
                  <a:latin typeface="Calibri"/>
                </a:rPr>
                <a:t>Ayuntamientos </a:t>
              </a:r>
              <a:endParaRPr lang="es-ES" sz="1400" b="0" strike="noStrike" spc="-1" dirty="0">
                <a:latin typeface="Arial"/>
              </a:endParaRPr>
            </a:p>
            <a:p>
              <a:pPr algn="ctr">
                <a:lnSpc>
                  <a:spcPct val="90000"/>
                </a:lnSpc>
                <a:spcAft>
                  <a:spcPts val="349"/>
                </a:spcAft>
              </a:pPr>
              <a:r>
                <a:rPr lang="es-ES" sz="1200" b="1" spc="-1" dirty="0" smtClean="0">
                  <a:solidFill>
                    <a:srgbClr val="FFFFFF"/>
                  </a:solidFill>
                  <a:latin typeface="Calibri"/>
                </a:rPr>
                <a:t>E</a:t>
              </a:r>
              <a:r>
                <a:rPr lang="es-ES" sz="1200" b="1" strike="noStrike" spc="-1" dirty="0" smtClean="0">
                  <a:solidFill>
                    <a:srgbClr val="FFFFFF"/>
                  </a:solidFill>
                  <a:latin typeface="Calibri"/>
                </a:rPr>
                <a:t>ntidades</a:t>
              </a:r>
              <a:r>
                <a:rPr lang="es-ES" sz="1200" b="1" strike="noStrike" spc="-1" dirty="0">
                  <a:solidFill>
                    <a:srgbClr val="FFFFFF"/>
                  </a:solidFill>
                  <a:latin typeface="Calibri"/>
                </a:rPr>
                <a:t>, sociedades, fundaciones, asociaciones, </a:t>
              </a:r>
              <a:r>
                <a:rPr lang="es-ES" sz="1200" b="1" strike="noStrike" spc="-1" dirty="0" smtClean="0">
                  <a:solidFill>
                    <a:srgbClr val="FFFFFF"/>
                  </a:solidFill>
                  <a:latin typeface="Calibri"/>
                </a:rPr>
                <a:t>etc., </a:t>
              </a:r>
            </a:p>
            <a:p>
              <a:pPr algn="ctr">
                <a:lnSpc>
                  <a:spcPct val="90000"/>
                </a:lnSpc>
                <a:spcAft>
                  <a:spcPts val="349"/>
                </a:spcAft>
              </a:pPr>
              <a:r>
                <a:rPr lang="es-ES" sz="1200" b="1" spc="-1" dirty="0" smtClean="0">
                  <a:solidFill>
                    <a:srgbClr val="FFFFFF"/>
                  </a:solidFill>
                  <a:latin typeface="Calibri"/>
                </a:rPr>
                <a:t>q</a:t>
              </a:r>
              <a:r>
                <a:rPr lang="es-ES" sz="1200" b="1" strike="noStrike" spc="-1" dirty="0" smtClean="0">
                  <a:solidFill>
                    <a:srgbClr val="FFFFFF"/>
                  </a:solidFill>
                  <a:latin typeface="Calibri"/>
                </a:rPr>
                <a:t>ue </a:t>
              </a:r>
              <a:r>
                <a:rPr lang="es-ES" sz="1200" b="1" strike="noStrike" spc="-1" dirty="0">
                  <a:solidFill>
                    <a:srgbClr val="FFFFFF"/>
                  </a:solidFill>
                  <a:latin typeface="Calibri"/>
                </a:rPr>
                <a:t>estén vinculadas</a:t>
              </a:r>
              <a:endParaRPr lang="es-ES" sz="1200" b="0" strike="noStrike" spc="-1" dirty="0">
                <a:latin typeface="Arial"/>
              </a:endParaRPr>
            </a:p>
            <a:p>
              <a:pPr algn="ctr">
                <a:lnSpc>
                  <a:spcPct val="90000"/>
                </a:lnSpc>
                <a:spcAft>
                  <a:spcPts val="349"/>
                </a:spcAft>
              </a:pPr>
              <a:endParaRPr lang="es-ES" sz="1000" b="0" strike="noStrike" spc="-1" dirty="0">
                <a:latin typeface="Arial"/>
              </a:endParaRPr>
            </a:p>
          </p:txBody>
        </p:sp>
        <p:sp>
          <p:nvSpPr>
            <p:cNvPr id="136" name="CustomShape 4"/>
            <p:cNvSpPr/>
            <p:nvPr/>
          </p:nvSpPr>
          <p:spPr>
            <a:xfrm>
              <a:off x="5940152" y="1484784"/>
              <a:ext cx="2261880" cy="1444176"/>
            </a:xfrm>
            <a:prstGeom prst="rect">
              <a:avLst/>
            </a:prstGeom>
            <a:solidFill>
              <a:schemeClr val="tx2">
                <a:lumMod val="60000"/>
                <a:lum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endParaRPr lang="es-ES" sz="2400" b="1" strike="noStrike" spc="-1" dirty="0" smtClean="0">
                <a:solidFill>
                  <a:srgbClr val="FFFFFF"/>
                </a:solidFill>
                <a:latin typeface="Calibri"/>
              </a:endParaRPr>
            </a:p>
            <a:p>
              <a:pPr algn="ctr">
                <a:lnSpc>
                  <a:spcPct val="90000"/>
                </a:lnSpc>
                <a:spcAft>
                  <a:spcPts val="349"/>
                </a:spcAft>
              </a:pPr>
              <a:r>
                <a:rPr lang="es-ES" sz="2400" b="1" strike="noStrike" spc="-1" dirty="0" smtClean="0">
                  <a:solidFill>
                    <a:srgbClr val="FFFFFF"/>
                  </a:solidFill>
                  <a:latin typeface="Calibri"/>
                </a:rPr>
                <a:t>UNIVERSIDADES </a:t>
              </a:r>
              <a:r>
                <a:rPr lang="es-ES" sz="2400" b="1" strike="noStrike" spc="-1" dirty="0">
                  <a:solidFill>
                    <a:srgbClr val="FFFFFF"/>
                  </a:solidFill>
                  <a:latin typeface="Calibri"/>
                </a:rPr>
                <a:t>PÚBLICAS</a:t>
              </a:r>
              <a:endParaRPr lang="es-ES" sz="2400" b="0" strike="noStrike" spc="-1" dirty="0">
                <a:latin typeface="Arial"/>
              </a:endParaRPr>
            </a:p>
            <a:p>
              <a:pPr algn="ctr">
                <a:lnSpc>
                  <a:spcPct val="90000"/>
                </a:lnSpc>
                <a:spcAft>
                  <a:spcPts val="349"/>
                </a:spcAft>
              </a:pPr>
              <a:endParaRPr lang="es-ES" sz="1000" b="0" strike="noStrike" spc="-1" dirty="0">
                <a:latin typeface="Arial"/>
              </a:endParaRPr>
            </a:p>
          </p:txBody>
        </p:sp>
        <p:sp>
          <p:nvSpPr>
            <p:cNvPr id="137" name="CustomShape 5"/>
            <p:cNvSpPr/>
            <p:nvPr/>
          </p:nvSpPr>
          <p:spPr>
            <a:xfrm>
              <a:off x="3483720" y="3068960"/>
              <a:ext cx="2261880" cy="1476040"/>
            </a:xfrm>
            <a:prstGeom prst="rect">
              <a:avLst/>
            </a:prstGeom>
            <a:solidFill>
              <a:schemeClr val="accent6">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2000" b="1" strike="noStrike" spc="-1" dirty="0">
                  <a:solidFill>
                    <a:srgbClr val="FFFFFF"/>
                  </a:solidFill>
                  <a:latin typeface="Calibri"/>
                </a:rPr>
                <a:t>ADMINISTRACIÓN CORPORATIVA </a:t>
              </a:r>
              <a:endParaRPr lang="es-ES" sz="1000" b="0" strike="noStrike" spc="-1" dirty="0">
                <a:latin typeface="Arial"/>
              </a:endParaRPr>
            </a:p>
            <a:p>
              <a:pPr algn="ctr">
                <a:lnSpc>
                  <a:spcPct val="90000"/>
                </a:lnSpc>
                <a:spcAft>
                  <a:spcPts val="349"/>
                </a:spcAft>
              </a:pPr>
              <a:r>
                <a:rPr lang="es-ES" sz="1600" b="1" strike="noStrike" spc="-1" dirty="0">
                  <a:solidFill>
                    <a:srgbClr val="FFFFFF"/>
                  </a:solidFill>
                  <a:latin typeface="Calibri"/>
                </a:rPr>
                <a:t>Colegios profesionales</a:t>
              </a:r>
              <a:endParaRPr lang="es-ES" sz="1600" b="0" strike="noStrike" spc="-1" dirty="0">
                <a:latin typeface="Arial"/>
              </a:endParaRPr>
            </a:p>
            <a:p>
              <a:pPr algn="ctr">
                <a:lnSpc>
                  <a:spcPct val="90000"/>
                </a:lnSpc>
                <a:spcAft>
                  <a:spcPts val="349"/>
                </a:spcAft>
              </a:pPr>
              <a:r>
                <a:rPr lang="es-ES" sz="1600" b="1" strike="noStrike" spc="-1" dirty="0">
                  <a:solidFill>
                    <a:srgbClr val="FFFFFF"/>
                  </a:solidFill>
                  <a:latin typeface="Calibri"/>
                </a:rPr>
                <a:t>Cámaras  Oficiales</a:t>
              </a:r>
              <a:endParaRPr lang="es-ES" sz="1600" b="0" strike="noStrike" spc="-1" dirty="0">
                <a:latin typeface="Arial"/>
              </a:endParaRPr>
            </a:p>
            <a:p>
              <a:pPr algn="ctr">
                <a:lnSpc>
                  <a:spcPct val="90000"/>
                </a:lnSpc>
                <a:spcAft>
                  <a:spcPts val="349"/>
                </a:spcAft>
              </a:pPr>
              <a:r>
                <a:rPr lang="es-ES" sz="1600" b="1" strike="noStrike" spc="-1" dirty="0">
                  <a:solidFill>
                    <a:srgbClr val="FFFFFF"/>
                  </a:solidFill>
                  <a:latin typeface="Calibri"/>
                </a:rPr>
                <a:t>Cofradías de pescadores</a:t>
              </a:r>
              <a:endParaRPr lang="es-ES" sz="1600" b="0" strike="noStrike" spc="-1" dirty="0">
                <a:latin typeface="Arial"/>
              </a:endParaRPr>
            </a:p>
          </p:txBody>
        </p:sp>
        <p:sp>
          <p:nvSpPr>
            <p:cNvPr id="138" name="CustomShape 6"/>
            <p:cNvSpPr/>
            <p:nvPr/>
          </p:nvSpPr>
          <p:spPr>
            <a:xfrm>
              <a:off x="5942880" y="4653136"/>
              <a:ext cx="2261880" cy="1444184"/>
            </a:xfrm>
            <a:prstGeom prst="rect">
              <a:avLst/>
            </a:prstGeom>
            <a:solidFill>
              <a:schemeClr val="accent3">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2000" b="1" strike="noStrike" spc="-1" dirty="0">
                  <a:solidFill>
                    <a:srgbClr val="FFFFFF"/>
                  </a:solidFill>
                  <a:latin typeface="Calibri"/>
                </a:rPr>
                <a:t>EMPRESAS  ADJUDICATARIAS DE CONTRATOS PÚBLICOS  </a:t>
              </a:r>
              <a:endParaRPr lang="es-ES" sz="2000" b="0" strike="noStrike" spc="-1" dirty="0">
                <a:latin typeface="Arial"/>
              </a:endParaRPr>
            </a:p>
          </p:txBody>
        </p:sp>
        <p:sp>
          <p:nvSpPr>
            <p:cNvPr id="139" name="CustomShape 7"/>
            <p:cNvSpPr/>
            <p:nvPr/>
          </p:nvSpPr>
          <p:spPr>
            <a:xfrm>
              <a:off x="5940152" y="3068960"/>
              <a:ext cx="2261880" cy="1476040"/>
            </a:xfrm>
            <a:prstGeom prst="rect">
              <a:avLst/>
            </a:prstGeom>
            <a:solidFill>
              <a:schemeClr val="accent2">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1900" b="1" strike="noStrike" spc="-1" dirty="0">
                  <a:solidFill>
                    <a:srgbClr val="FFFFFF"/>
                  </a:solidFill>
                  <a:latin typeface="Calibri"/>
                </a:rPr>
                <a:t>PARTIDOS POLÍTICOS, ORGANIZACIONES EMPRESARIALES Y SINDICALES  </a:t>
              </a:r>
              <a:endParaRPr lang="es-ES" sz="1900" b="0" strike="noStrike" spc="-1" dirty="0">
                <a:latin typeface="Arial"/>
              </a:endParaRPr>
            </a:p>
          </p:txBody>
        </p:sp>
        <p:sp>
          <p:nvSpPr>
            <p:cNvPr id="140" name="CustomShape 8"/>
            <p:cNvSpPr/>
            <p:nvPr/>
          </p:nvSpPr>
          <p:spPr>
            <a:xfrm>
              <a:off x="1043608" y="3068960"/>
              <a:ext cx="2261880" cy="1476040"/>
            </a:xfrm>
            <a:prstGeom prst="rect">
              <a:avLst/>
            </a:prstGeom>
            <a:solidFill>
              <a:schemeClr val="accent6">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1200" b="1" strike="noStrike" spc="-1" dirty="0">
                  <a:solidFill>
                    <a:srgbClr val="FFFFFF"/>
                  </a:solidFill>
                  <a:latin typeface="Calibri"/>
                </a:rPr>
                <a:t>PARLAMENTO DE CANARIAS</a:t>
              </a:r>
              <a:endParaRPr lang="es-ES" sz="1200" b="0" strike="noStrike" spc="-1" dirty="0">
                <a:latin typeface="Arial"/>
              </a:endParaRPr>
            </a:p>
            <a:p>
              <a:pPr algn="ctr">
                <a:lnSpc>
                  <a:spcPct val="90000"/>
                </a:lnSpc>
                <a:spcAft>
                  <a:spcPts val="349"/>
                </a:spcAft>
              </a:pPr>
              <a:r>
                <a:rPr lang="es-ES" sz="1200" b="1" strike="noStrike" spc="-1" dirty="0">
                  <a:solidFill>
                    <a:srgbClr val="FFFFFF"/>
                  </a:solidFill>
                  <a:latin typeface="Calibri"/>
                </a:rPr>
                <a:t>AUDIENCIA DE CUENTAS</a:t>
              </a:r>
              <a:endParaRPr lang="es-ES" sz="1200" b="0" strike="noStrike" spc="-1" dirty="0">
                <a:latin typeface="Arial"/>
              </a:endParaRPr>
            </a:p>
            <a:p>
              <a:pPr algn="ctr">
                <a:lnSpc>
                  <a:spcPct val="90000"/>
                </a:lnSpc>
                <a:spcAft>
                  <a:spcPts val="349"/>
                </a:spcAft>
              </a:pPr>
              <a:r>
                <a:rPr lang="es-ES" sz="1200" b="1" strike="noStrike" spc="-1" dirty="0">
                  <a:solidFill>
                    <a:srgbClr val="FFFFFF"/>
                  </a:solidFill>
                  <a:latin typeface="Calibri"/>
                </a:rPr>
                <a:t>DIPUTADO DEL COMÚN</a:t>
              </a:r>
              <a:endParaRPr lang="es-ES" sz="1200" b="0" strike="noStrike" spc="-1" dirty="0">
                <a:latin typeface="Arial"/>
              </a:endParaRPr>
            </a:p>
            <a:p>
              <a:pPr algn="ctr">
                <a:lnSpc>
                  <a:spcPct val="90000"/>
                </a:lnSpc>
                <a:spcAft>
                  <a:spcPts val="349"/>
                </a:spcAft>
              </a:pPr>
              <a:r>
                <a:rPr lang="es-ES" sz="1200" b="1" strike="noStrike" spc="-1" dirty="0">
                  <a:solidFill>
                    <a:srgbClr val="FFFFFF"/>
                  </a:solidFill>
                  <a:latin typeface="Calibri"/>
                </a:rPr>
                <a:t>CONSEJO CONSULTIVO</a:t>
              </a:r>
              <a:endParaRPr lang="es-ES" sz="1200" b="0" strike="noStrike" spc="-1" dirty="0">
                <a:latin typeface="Arial"/>
              </a:endParaRPr>
            </a:p>
            <a:p>
              <a:pPr algn="ctr">
                <a:lnSpc>
                  <a:spcPct val="90000"/>
                </a:lnSpc>
                <a:spcAft>
                  <a:spcPts val="349"/>
                </a:spcAft>
              </a:pPr>
              <a:r>
                <a:rPr lang="es-ES" sz="1200" b="1" strike="noStrike" spc="-1" dirty="0">
                  <a:solidFill>
                    <a:srgbClr val="FFFFFF"/>
                  </a:solidFill>
                  <a:latin typeface="Calibri"/>
                </a:rPr>
                <a:t>CONSEJO ECONÓMICO Y SOCIAL</a:t>
              </a:r>
              <a:endParaRPr lang="es-ES" sz="1200" b="0" strike="noStrike" spc="-1" dirty="0">
                <a:latin typeface="Arial"/>
              </a:endParaRPr>
            </a:p>
            <a:p>
              <a:pPr algn="ctr">
                <a:lnSpc>
                  <a:spcPct val="90000"/>
                </a:lnSpc>
                <a:spcAft>
                  <a:spcPts val="349"/>
                </a:spcAft>
              </a:pPr>
              <a:r>
                <a:rPr lang="es-ES" sz="1200" b="1" strike="noStrike" spc="-1" dirty="0">
                  <a:solidFill>
                    <a:srgbClr val="FFFFFF"/>
                  </a:solidFill>
                  <a:latin typeface="Calibri"/>
                </a:rPr>
                <a:t>CORPORACIONES DE DERECHO PÚBLICO </a:t>
              </a:r>
              <a:endParaRPr lang="es-ES" sz="1200" b="0" strike="noStrike" spc="-1" dirty="0">
                <a:latin typeface="Arial"/>
              </a:endParaRPr>
            </a:p>
          </p:txBody>
        </p:sp>
        <p:sp>
          <p:nvSpPr>
            <p:cNvPr id="141" name="CustomShape 9"/>
            <p:cNvSpPr/>
            <p:nvPr/>
          </p:nvSpPr>
          <p:spPr>
            <a:xfrm>
              <a:off x="3483720" y="4653136"/>
              <a:ext cx="2261880" cy="1444184"/>
            </a:xfrm>
            <a:prstGeom prst="rect">
              <a:avLst/>
            </a:prstGeom>
            <a:solidFill>
              <a:schemeClr val="accent3">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2000" b="1" strike="noStrike" spc="-1" dirty="0">
                  <a:solidFill>
                    <a:srgbClr val="FFFFFF"/>
                  </a:solidFill>
                  <a:latin typeface="Calibri"/>
                </a:rPr>
                <a:t>PERSONAS FÍSICAS Y JURÍDICAS  </a:t>
              </a:r>
              <a:endParaRPr lang="es-ES" sz="2000" b="1" strike="noStrike" spc="-1" dirty="0" smtClean="0">
                <a:solidFill>
                  <a:srgbClr val="FFFFFF"/>
                </a:solidFill>
                <a:latin typeface="Calibri"/>
              </a:endParaRPr>
            </a:p>
            <a:p>
              <a:pPr algn="ctr">
                <a:lnSpc>
                  <a:spcPct val="90000"/>
                </a:lnSpc>
                <a:spcAft>
                  <a:spcPts val="349"/>
                </a:spcAft>
              </a:pPr>
              <a:r>
                <a:rPr lang="es-ES" sz="1400" b="1" strike="noStrike" spc="-1" dirty="0" smtClean="0">
                  <a:solidFill>
                    <a:srgbClr val="FFFFFF"/>
                  </a:solidFill>
                  <a:latin typeface="Calibri"/>
                </a:rPr>
                <a:t>que </a:t>
              </a:r>
              <a:r>
                <a:rPr lang="es-ES" sz="1400" b="1" strike="noStrike" spc="-1" dirty="0">
                  <a:solidFill>
                    <a:srgbClr val="FFFFFF"/>
                  </a:solidFill>
                  <a:latin typeface="Calibri"/>
                </a:rPr>
                <a:t>presten servicios públicos  o que ejerzan potestades administrativas </a:t>
              </a:r>
              <a:endParaRPr lang="es-ES" sz="1400" b="0" strike="noStrike" spc="-1" dirty="0">
                <a:latin typeface="Arial"/>
              </a:endParaRPr>
            </a:p>
          </p:txBody>
        </p:sp>
        <p:sp>
          <p:nvSpPr>
            <p:cNvPr id="142" name="CustomShape 10"/>
            <p:cNvSpPr/>
            <p:nvPr/>
          </p:nvSpPr>
          <p:spPr>
            <a:xfrm>
              <a:off x="1034640" y="4653136"/>
              <a:ext cx="2261880" cy="1444184"/>
            </a:xfrm>
            <a:prstGeom prst="rect">
              <a:avLst/>
            </a:prstGeom>
            <a:solidFill>
              <a:schemeClr val="accent2">
                <a:lumMod val="75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38160" tIns="38160" rIns="38160" bIns="38160" anchor="ctr"/>
            <a:lstStyle/>
            <a:p>
              <a:pPr algn="ctr">
                <a:lnSpc>
                  <a:spcPct val="90000"/>
                </a:lnSpc>
                <a:spcAft>
                  <a:spcPts val="349"/>
                </a:spcAft>
              </a:pPr>
              <a:r>
                <a:rPr lang="es-ES" sz="2000" b="1" strike="noStrike" spc="-1" dirty="0">
                  <a:solidFill>
                    <a:srgbClr val="FFFFFF"/>
                  </a:solidFill>
                  <a:latin typeface="Calibri"/>
                </a:rPr>
                <a:t>ENTIDADES PRIVADAS </a:t>
              </a:r>
              <a:endParaRPr lang="es-ES" sz="2000" b="0" strike="noStrike" spc="-1" dirty="0">
                <a:latin typeface="Arial"/>
              </a:endParaRPr>
            </a:p>
            <a:p>
              <a:pPr algn="ctr">
                <a:lnSpc>
                  <a:spcPct val="90000"/>
                </a:lnSpc>
                <a:spcAft>
                  <a:spcPts val="349"/>
                </a:spcAft>
              </a:pPr>
              <a:r>
                <a:rPr lang="es-ES" sz="1400" b="1" strike="noStrike" spc="-1" dirty="0">
                  <a:solidFill>
                    <a:srgbClr val="FFFFFF"/>
                  </a:solidFill>
                  <a:latin typeface="Calibri"/>
                </a:rPr>
                <a:t>Subvencionadas a partir </a:t>
              </a:r>
              <a:r>
                <a:rPr lang="es-ES" sz="1400" b="0" strike="noStrike" spc="-1" dirty="0">
                  <a:solidFill>
                    <a:srgbClr val="FFFFFF"/>
                  </a:solidFill>
                  <a:latin typeface="Calibri"/>
                </a:rPr>
                <a:t>…. </a:t>
              </a:r>
              <a:endParaRPr lang="es-ES" sz="1400" b="0" strike="noStrike" spc="-1" dirty="0">
                <a:latin typeface="Arial"/>
              </a:endParaRPr>
            </a:p>
          </p:txBody>
        </p:sp>
        <p:sp>
          <p:nvSpPr>
            <p:cNvPr id="143" name="CustomShape 11"/>
            <p:cNvSpPr/>
            <p:nvPr/>
          </p:nvSpPr>
          <p:spPr>
            <a:xfrm rot="16200000">
              <a:off x="-51648" y="2075984"/>
              <a:ext cx="1440160" cy="257760"/>
            </a:xfrm>
            <a:prstGeom prst="rect">
              <a:avLst/>
            </a:prstGeom>
            <a:solidFill>
              <a:schemeClr val="tx2">
                <a:lumMod val="60000"/>
                <a:lumOff val="40000"/>
              </a:schemeClr>
            </a:solidFill>
            <a:ln>
              <a:round/>
            </a:ln>
            <a:effectLst>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p:style>
          <p:txBody>
            <a:bodyPr lIns="90000" tIns="45000" rIns="90000" bIns="45000" anchor="ctr"/>
            <a:lstStyle/>
            <a:p>
              <a:pPr algn="ctr">
                <a:lnSpc>
                  <a:spcPct val="100000"/>
                </a:lnSpc>
              </a:pPr>
              <a:r>
                <a:rPr lang="es-ES" sz="1400" b="1" strike="noStrike" spc="-1" dirty="0">
                  <a:solidFill>
                    <a:srgbClr val="FFFFFF"/>
                  </a:solidFill>
                  <a:latin typeface="Calibri"/>
                </a:rPr>
                <a:t>INTENSO</a:t>
              </a:r>
              <a:endParaRPr lang="es-ES" sz="1400" b="1" strike="noStrike" spc="-1" dirty="0">
                <a:latin typeface="Arial"/>
              </a:endParaRPr>
            </a:p>
          </p:txBody>
        </p:sp>
        <p:sp>
          <p:nvSpPr>
            <p:cNvPr id="144" name="CustomShape 12"/>
            <p:cNvSpPr/>
            <p:nvPr/>
          </p:nvSpPr>
          <p:spPr>
            <a:xfrm rot="16200000">
              <a:off x="-51648" y="3660160"/>
              <a:ext cx="1440160" cy="257760"/>
            </a:xfrm>
            <a:prstGeom prst="rect">
              <a:avLst/>
            </a:prstGeom>
            <a:solidFill>
              <a:schemeClr val="accent6">
                <a:lumMod val="75000"/>
              </a:schemeClr>
            </a:solidFill>
            <a:ln>
              <a:round/>
            </a:ln>
            <a:effectLst>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p:style>
          <p:txBody>
            <a:bodyPr lIns="90000" tIns="45000" rIns="90000" bIns="45000" anchor="ctr"/>
            <a:lstStyle/>
            <a:p>
              <a:pPr algn="ctr">
                <a:lnSpc>
                  <a:spcPct val="100000"/>
                </a:lnSpc>
              </a:pPr>
              <a:r>
                <a:rPr lang="es-ES" sz="1400" b="1" strike="noStrike" spc="-1" dirty="0" smtClean="0">
                  <a:solidFill>
                    <a:srgbClr val="FFFFFF"/>
                  </a:solidFill>
                  <a:latin typeface="Calibri"/>
                </a:rPr>
                <a:t>ALTO   </a:t>
              </a:r>
              <a:endParaRPr lang="es-ES" sz="1100" b="1" strike="noStrike" spc="-1" dirty="0">
                <a:latin typeface="Arial"/>
              </a:endParaRPr>
            </a:p>
          </p:txBody>
        </p:sp>
        <p:sp>
          <p:nvSpPr>
            <p:cNvPr id="145" name="CustomShape 13"/>
            <p:cNvSpPr/>
            <p:nvPr/>
          </p:nvSpPr>
          <p:spPr>
            <a:xfrm rot="16200000">
              <a:off x="-33940" y="5226628"/>
              <a:ext cx="1404744" cy="257760"/>
            </a:xfrm>
            <a:prstGeom prst="rect">
              <a:avLst/>
            </a:prstGeom>
            <a:solidFill>
              <a:schemeClr val="accent2">
                <a:lumMod val="75000"/>
              </a:schemeClr>
            </a:solidFill>
            <a:ln>
              <a:round/>
            </a:ln>
            <a:effectLst>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p:style>
          <p:txBody>
            <a:bodyPr lIns="90000" tIns="45000" rIns="90000" bIns="45000" anchor="ctr"/>
            <a:lstStyle/>
            <a:p>
              <a:pPr algn="ctr">
                <a:lnSpc>
                  <a:spcPct val="100000"/>
                </a:lnSpc>
              </a:pPr>
              <a:r>
                <a:rPr lang="es-ES" sz="1400" b="1" strike="noStrike" spc="-1" dirty="0">
                  <a:solidFill>
                    <a:srgbClr val="FFFFFF"/>
                  </a:solidFill>
                  <a:latin typeface="Calibri"/>
                </a:rPr>
                <a:t>MEDIO</a:t>
              </a:r>
              <a:r>
                <a:rPr lang="es-ES" sz="1100" b="0" strike="noStrike" spc="-1" dirty="0">
                  <a:solidFill>
                    <a:srgbClr val="FFFFFF"/>
                  </a:solidFill>
                  <a:latin typeface="Calibri"/>
                </a:rPr>
                <a:t>        </a:t>
              </a:r>
              <a:endParaRPr lang="es-ES" sz="1100" b="0" strike="noStrike" spc="-1" dirty="0">
                <a:latin typeface="Arial"/>
              </a:endParaRPr>
            </a:p>
          </p:txBody>
        </p:sp>
        <p:sp>
          <p:nvSpPr>
            <p:cNvPr id="146" name="CustomShape 14"/>
            <p:cNvSpPr/>
            <p:nvPr/>
          </p:nvSpPr>
          <p:spPr>
            <a:xfrm rot="5400000">
              <a:off x="7878520" y="5244336"/>
              <a:ext cx="1440160" cy="257760"/>
            </a:xfrm>
            <a:prstGeom prst="rect">
              <a:avLst/>
            </a:prstGeom>
            <a:solidFill>
              <a:schemeClr val="accent3">
                <a:lumMod val="75000"/>
              </a:schemeClr>
            </a:solidFill>
            <a:ln>
              <a:round/>
            </a:ln>
            <a:effectLst>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p:style>
          <p:txBody>
            <a:bodyPr lIns="90000" tIns="45000" rIns="90000" bIns="45000" anchor="ctr"/>
            <a:lstStyle/>
            <a:p>
              <a:pPr algn="ctr">
                <a:lnSpc>
                  <a:spcPct val="100000"/>
                </a:lnSpc>
              </a:pPr>
              <a:r>
                <a:rPr lang="es-ES" sz="1600" b="1" strike="noStrike" spc="-1" dirty="0">
                  <a:solidFill>
                    <a:srgbClr val="FFFFFF"/>
                  </a:solidFill>
                  <a:latin typeface="Calibri"/>
                </a:rPr>
                <a:t>BAJO</a:t>
              </a:r>
              <a:endParaRPr lang="es-ES" sz="1600" b="1" strike="noStrike" spc="-1" dirty="0">
                <a:latin typeface="Arial"/>
              </a:endParaRPr>
            </a:p>
          </p:txBody>
        </p:sp>
      </p:grpSp>
      <p:sp>
        <p:nvSpPr>
          <p:cNvPr id="148" name="TextShape 16"/>
          <p:cNvSpPr txBox="1"/>
          <p:nvPr/>
        </p:nvSpPr>
        <p:spPr>
          <a:xfrm>
            <a:off x="8172360" y="6356520"/>
            <a:ext cx="514080" cy="364680"/>
          </a:xfrm>
          <a:prstGeom prst="rect">
            <a:avLst/>
          </a:prstGeom>
          <a:noFill/>
          <a:ln>
            <a:noFill/>
          </a:ln>
        </p:spPr>
        <p:txBody>
          <a:bodyPr anchor="ctr"/>
          <a:lstStyle/>
          <a:p>
            <a:pPr algn="r">
              <a:lnSpc>
                <a:spcPct val="100000"/>
              </a:lnSpc>
            </a:pPr>
            <a:fld id="{E7B1B230-57F1-40E0-8918-5A4BEE872B6F}" type="slidenum">
              <a:rPr lang="es-ES" sz="1200" b="0" strike="noStrike" spc="-1">
                <a:solidFill>
                  <a:srgbClr val="8B8B8B"/>
                </a:solidFill>
                <a:latin typeface="Calibri"/>
              </a:rPr>
              <a:pPr algn="r">
                <a:lnSpc>
                  <a:spcPct val="100000"/>
                </a:lnSpc>
              </a:pPr>
              <a:t>3</a:t>
            </a:fld>
            <a:endParaRPr lang="es-ES" sz="1200" b="0" strike="noStrike" spc="-1">
              <a:latin typeface="Times New Roman"/>
            </a:endParaRPr>
          </a:p>
        </p:txBody>
      </p:sp>
      <p:pic>
        <p:nvPicPr>
          <p:cNvPr id="2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2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109480" y="0"/>
            <a:ext cx="6034520"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ea typeface="Roboto Condensed"/>
              </a:rPr>
              <a:t>Hechos relevantes (I)</a:t>
            </a:r>
            <a:endParaRPr lang="es-ES" sz="2800" strike="noStrike" spc="-1" dirty="0">
              <a:latin typeface="Century Gothic" pitchFamily="34" charset="0"/>
            </a:endParaRPr>
          </a:p>
        </p:txBody>
      </p:sp>
      <p:sp>
        <p:nvSpPr>
          <p:cNvPr id="148" name="TextShape 16"/>
          <p:cNvSpPr txBox="1"/>
          <p:nvPr/>
        </p:nvSpPr>
        <p:spPr>
          <a:xfrm>
            <a:off x="8172360" y="6356520"/>
            <a:ext cx="514080" cy="364680"/>
          </a:xfrm>
          <a:prstGeom prst="rect">
            <a:avLst/>
          </a:prstGeom>
          <a:noFill/>
          <a:ln>
            <a:noFill/>
          </a:ln>
        </p:spPr>
        <p:txBody>
          <a:bodyPr anchor="ctr"/>
          <a:lstStyle/>
          <a:p>
            <a:pPr algn="r">
              <a:lnSpc>
                <a:spcPct val="100000"/>
              </a:lnSpc>
            </a:pPr>
            <a:fld id="{E7B1B230-57F1-40E0-8918-5A4BEE872B6F}" type="slidenum">
              <a:rPr lang="es-ES" sz="1200" b="0" strike="noStrike" spc="-1">
                <a:solidFill>
                  <a:srgbClr val="8B8B8B"/>
                </a:solidFill>
                <a:latin typeface="Calibri"/>
              </a:rPr>
              <a:pPr algn="r">
                <a:lnSpc>
                  <a:spcPct val="100000"/>
                </a:lnSpc>
              </a:pPr>
              <a:t>4</a:t>
            </a:fld>
            <a:endParaRPr lang="es-ES" sz="1200" b="0" strike="noStrike" spc="-1">
              <a:latin typeface="Times New Roman"/>
            </a:endParaRPr>
          </a:p>
        </p:txBody>
      </p:sp>
      <p:pic>
        <p:nvPicPr>
          <p:cNvPr id="2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2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
        <p:nvSpPr>
          <p:cNvPr id="26" name="25 CuadroTexto"/>
          <p:cNvSpPr txBox="1"/>
          <p:nvPr/>
        </p:nvSpPr>
        <p:spPr>
          <a:xfrm>
            <a:off x="395536" y="1052736"/>
            <a:ext cx="8424936" cy="4801314"/>
          </a:xfrm>
          <a:prstGeom prst="rect">
            <a:avLst/>
          </a:prstGeom>
          <a:noFill/>
        </p:spPr>
        <p:txBody>
          <a:bodyPr wrap="square" rtlCol="0">
            <a:spAutoFit/>
          </a:bodyPr>
          <a:lstStyle/>
          <a:p>
            <a:pPr marL="457200" indent="-457200" algn="just">
              <a:lnSpc>
                <a:spcPct val="160000"/>
              </a:lnSpc>
              <a:buAutoNum type="arabicPeriod"/>
            </a:pPr>
            <a:r>
              <a:rPr lang="es-ES" sz="2000" spc="-1" dirty="0" smtClean="0">
                <a:ea typeface="Roboto Condensed Light"/>
              </a:rPr>
              <a:t>Entre 2015 y 2017 el Consejo de Transparencia y Buen Gobierno (CTBG) y la extinta Agencia Estatal de Evaluación de las Políticas Públicas y Calidad de los Servicios (AEVAL) elaboraron la </a:t>
            </a:r>
            <a:r>
              <a:rPr lang="es-ES" sz="2000" b="1" i="1" spc="-1" dirty="0" smtClean="0">
                <a:ea typeface="Roboto Condensed Light"/>
              </a:rPr>
              <a:t>Metodología de Evaluación y Seguimiento de la Transparencia de la Actividad pública (MESTA).</a:t>
            </a:r>
          </a:p>
          <a:p>
            <a:pPr marL="457200" indent="-457200" algn="just">
              <a:lnSpc>
                <a:spcPct val="160000"/>
              </a:lnSpc>
            </a:pPr>
            <a:endParaRPr lang="es-ES" sz="2000" b="1" i="1" spc="-1" dirty="0" smtClean="0">
              <a:ea typeface="Roboto Condensed Light"/>
            </a:endParaRPr>
          </a:p>
          <a:p>
            <a:pPr marL="457200" indent="-457200" algn="just">
              <a:lnSpc>
                <a:spcPct val="160000"/>
              </a:lnSpc>
            </a:pPr>
            <a:r>
              <a:rPr lang="es-ES" sz="2000" spc="-1" dirty="0" smtClean="0">
                <a:ea typeface="Roboto Condensed Light"/>
              </a:rPr>
              <a:t>2.  	Tras la firma del protocolo de cesión de la metodología con los órganos garantes en a finales de 2016, el Comisionado de Transparencia de Canarias encarga el desarrollo de la aplicación informática que se pone en explotación en febrero de 2018 para la evaluación del ejercicio anterior.</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109480" y="0"/>
            <a:ext cx="6034520"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ea typeface="Roboto Condensed"/>
              </a:rPr>
              <a:t>Hechos relevantes (II)</a:t>
            </a:r>
            <a:endParaRPr lang="es-ES" sz="2800" strike="noStrike" spc="-1" dirty="0">
              <a:latin typeface="Century Gothic" pitchFamily="34" charset="0"/>
            </a:endParaRPr>
          </a:p>
        </p:txBody>
      </p:sp>
      <p:sp>
        <p:nvSpPr>
          <p:cNvPr id="148" name="TextShape 16"/>
          <p:cNvSpPr txBox="1"/>
          <p:nvPr/>
        </p:nvSpPr>
        <p:spPr>
          <a:xfrm>
            <a:off x="8172360" y="6356520"/>
            <a:ext cx="514080" cy="364680"/>
          </a:xfrm>
          <a:prstGeom prst="rect">
            <a:avLst/>
          </a:prstGeom>
          <a:noFill/>
          <a:ln>
            <a:noFill/>
          </a:ln>
        </p:spPr>
        <p:txBody>
          <a:bodyPr anchor="ctr"/>
          <a:lstStyle/>
          <a:p>
            <a:pPr algn="r">
              <a:lnSpc>
                <a:spcPct val="100000"/>
              </a:lnSpc>
            </a:pPr>
            <a:fld id="{E7B1B230-57F1-40E0-8918-5A4BEE872B6F}" type="slidenum">
              <a:rPr lang="es-ES" sz="1200" b="0" strike="noStrike" spc="-1">
                <a:solidFill>
                  <a:srgbClr val="8B8B8B"/>
                </a:solidFill>
                <a:latin typeface="Calibri"/>
              </a:rPr>
              <a:pPr algn="r">
                <a:lnSpc>
                  <a:spcPct val="100000"/>
                </a:lnSpc>
              </a:pPr>
              <a:t>5</a:t>
            </a:fld>
            <a:endParaRPr lang="es-ES" sz="1200" b="0" strike="noStrike" spc="-1">
              <a:latin typeface="Times New Roman"/>
            </a:endParaRPr>
          </a:p>
        </p:txBody>
      </p:sp>
      <p:pic>
        <p:nvPicPr>
          <p:cNvPr id="2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22"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23"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sp>
        <p:nvSpPr>
          <p:cNvPr id="8" name="TextShape 2"/>
          <p:cNvSpPr txBox="1"/>
          <p:nvPr/>
        </p:nvSpPr>
        <p:spPr>
          <a:xfrm>
            <a:off x="467544" y="1340768"/>
            <a:ext cx="8136904" cy="4896544"/>
          </a:xfrm>
          <a:prstGeom prst="rect">
            <a:avLst/>
          </a:prstGeom>
          <a:noFill/>
          <a:ln>
            <a:noFill/>
          </a:ln>
        </p:spPr>
        <p:txBody>
          <a:bodyPr>
            <a:normAutofit fontScale="77500" lnSpcReduction="20000"/>
          </a:bodyPr>
          <a:lstStyle/>
          <a:p>
            <a:pPr algn="just">
              <a:lnSpc>
                <a:spcPct val="160000"/>
              </a:lnSpc>
            </a:pPr>
            <a:r>
              <a:rPr lang="es-ES" sz="3100" spc="-1" dirty="0">
                <a:ea typeface="Roboto Condensed Light"/>
              </a:rPr>
              <a:t>3</a:t>
            </a:r>
            <a:r>
              <a:rPr lang="es-ES" sz="3100" spc="-1" dirty="0" smtClean="0">
                <a:ea typeface="Roboto Condensed Light"/>
              </a:rPr>
              <a:t>.  El Comisionado de Transparencia y Acceso a la Información Pública de Canarias crea el </a:t>
            </a:r>
            <a:r>
              <a:rPr lang="es-ES" sz="3100" b="1" spc="-1" dirty="0" smtClean="0">
                <a:ea typeface="Roboto Condensed Light"/>
              </a:rPr>
              <a:t>Índice de Transparencia de Canarias (</a:t>
            </a:r>
            <a:r>
              <a:rPr lang="es-ES" sz="3100" b="1" spc="-1" dirty="0" err="1" smtClean="0">
                <a:ea typeface="Roboto Condensed Light"/>
              </a:rPr>
              <a:t>ITCanarias</a:t>
            </a:r>
            <a:r>
              <a:rPr lang="es-ES" sz="3100" b="1" spc="-1" dirty="0" smtClean="0">
                <a:ea typeface="Roboto Condensed Light"/>
              </a:rPr>
              <a:t>)</a:t>
            </a:r>
            <a:r>
              <a:rPr lang="es-ES" sz="3100" spc="-1" dirty="0" smtClean="0">
                <a:ea typeface="Roboto Condensed Light"/>
              </a:rPr>
              <a:t>, elaborado por vez primera en el Informe de 2016. </a:t>
            </a:r>
          </a:p>
          <a:p>
            <a:pPr algn="just">
              <a:lnSpc>
                <a:spcPct val="160000"/>
              </a:lnSpc>
            </a:pPr>
            <a:endParaRPr lang="es-ES" sz="2600" spc="-1" dirty="0" smtClean="0">
              <a:ea typeface="Roboto Condensed Light"/>
            </a:endParaRPr>
          </a:p>
          <a:p>
            <a:pPr algn="just">
              <a:lnSpc>
                <a:spcPct val="160000"/>
              </a:lnSpc>
            </a:pPr>
            <a:r>
              <a:rPr lang="es-ES" sz="3100" spc="-1" dirty="0">
                <a:ea typeface="Roboto Condensed Light"/>
              </a:rPr>
              <a:t>4</a:t>
            </a:r>
            <a:r>
              <a:rPr lang="es-ES" sz="3100" spc="-1" dirty="0" smtClean="0">
                <a:ea typeface="Roboto Condensed Light"/>
              </a:rPr>
              <a:t>. El Comisionado de Transparencia adapta tanto el Índice de Transparencia de Canarias como los </a:t>
            </a:r>
            <a:r>
              <a:rPr lang="es-ES" sz="3100" spc="-1" dirty="0" smtClean="0">
                <a:ea typeface="Roboto Condensed Light"/>
                <a:hlinkClick r:id="rId4" action="ppaction://hlinkfile"/>
              </a:rPr>
              <a:t>mapas de obligaciones</a:t>
            </a:r>
            <a:r>
              <a:rPr lang="es-ES" sz="3100" spc="-1" dirty="0" smtClean="0">
                <a:ea typeface="Roboto Condensed Light"/>
              </a:rPr>
              <a:t> de los sujetos obligados a la metodología estatal MESTA y aprueba la primera </a:t>
            </a:r>
            <a:r>
              <a:rPr lang="es-ES" sz="3100" b="1" spc="-1" dirty="0" smtClean="0">
                <a:ea typeface="Roboto Condensed Light"/>
              </a:rPr>
              <a:t>Aplicación de Evaluación de la Transparencia en Canarias</a:t>
            </a:r>
            <a:r>
              <a:rPr lang="es-ES" sz="3100" spc="-1" dirty="0" smtClean="0">
                <a:ea typeface="Roboto Condensed Light"/>
              </a:rPr>
              <a:t>, denominada “</a:t>
            </a:r>
            <a:r>
              <a:rPr lang="es-ES" sz="3100" b="1" i="1" spc="-1" dirty="0" smtClean="0">
                <a:ea typeface="Roboto Condensed Light"/>
                <a:hlinkClick r:id="rId5"/>
              </a:rPr>
              <a:t>T-Canaria</a:t>
            </a:r>
            <a:r>
              <a:rPr lang="es-ES" sz="3100" b="1" i="1" spc="-1" dirty="0" smtClean="0">
                <a:ea typeface="Roboto Condensed Light"/>
              </a:rPr>
              <a:t>”</a:t>
            </a:r>
            <a:r>
              <a:rPr lang="es-ES" sz="3100" spc="-1" dirty="0" smtClean="0">
                <a:ea typeface="Roboto Condensed Light"/>
              </a:rPr>
              <a:t>.</a:t>
            </a:r>
          </a:p>
          <a:p>
            <a:pPr marL="343080" indent="-342720">
              <a:lnSpc>
                <a:spcPct val="100000"/>
              </a:lnSpc>
              <a:spcBef>
                <a:spcPts val="360"/>
              </a:spcBef>
            </a:pPr>
            <a:endParaRPr lang="es-ES" sz="1800" b="0" strike="noStrike" spc="-1" dirty="0">
              <a:solidFill>
                <a:srgbClr val="000000"/>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additive="repl">
                                        <p:cTn id="7" dur="1000"/>
                                        <p:tgtEl>
                                          <p:spTgt spid="8">
                                            <p:txEl>
                                              <p:pRg st="0" end="0"/>
                                            </p:txEl>
                                          </p:spTgt>
                                        </p:tgtEl>
                                      </p:cBhvr>
                                    </p:animEffect>
                                    <p:anim calcmode="lin" valueType="num">
                                      <p:cBhvr additive="repl">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additive="repl">
                                        <p:cTn id="14" dur="1000"/>
                                        <p:tgtEl>
                                          <p:spTgt spid="8">
                                            <p:txEl>
                                              <p:pRg st="2" end="2"/>
                                            </p:txEl>
                                          </p:spTgt>
                                        </p:tgtEl>
                                      </p:cBhvr>
                                    </p:animEffect>
                                    <p:anim calcmode="lin" valueType="num">
                                      <p:cBhvr additive="repl">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repl">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A817"/>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08920"/>
            <a:ext cx="8229600" cy="1143000"/>
          </a:xfrm>
        </p:spPr>
        <p:txBody>
          <a:bodyPr>
            <a:normAutofit fontScale="90000"/>
          </a:bodyPr>
          <a:lstStyle/>
          <a:p>
            <a:r>
              <a:rPr lang="es-ES" sz="6700" dirty="0" smtClean="0">
                <a:solidFill>
                  <a:schemeClr val="bg1"/>
                </a:solidFill>
                <a:latin typeface="Century Gothic" pitchFamily="34" charset="0"/>
                <a:ea typeface="Roboto Condensed Light" pitchFamily="2" charset="0"/>
                <a:cs typeface="Roboto Condensed Light" pitchFamily="2" charset="0"/>
              </a:rPr>
              <a:t>ÍNDICE DE TRANSPARENCIA DE CANARIAS</a:t>
            </a:r>
            <a:r>
              <a:rPr lang="es-ES" sz="4000" dirty="0" smtClean="0">
                <a:solidFill>
                  <a:srgbClr val="575756"/>
                </a:solidFill>
                <a:latin typeface="Century Gothic" pitchFamily="34" charset="0"/>
                <a:ea typeface="Roboto Condensed Light" pitchFamily="2" charset="0"/>
                <a:cs typeface="Roboto Condensed Light" pitchFamily="2" charset="0"/>
              </a:rPr>
              <a:t/>
            </a:r>
            <a:br>
              <a:rPr lang="es-ES" sz="4000" dirty="0" smtClean="0">
                <a:solidFill>
                  <a:srgbClr val="575756"/>
                </a:solidFill>
                <a:latin typeface="Century Gothic" pitchFamily="34" charset="0"/>
                <a:ea typeface="Roboto Condensed Light" pitchFamily="2" charset="0"/>
                <a:cs typeface="Roboto Condensed Light" pitchFamily="2" charset="0"/>
              </a:rPr>
            </a:br>
            <a:r>
              <a:rPr lang="es-ES" sz="4000" dirty="0" err="1" smtClean="0">
                <a:solidFill>
                  <a:srgbClr val="575756"/>
                </a:solidFill>
                <a:latin typeface="Century Gothic" pitchFamily="34" charset="0"/>
                <a:ea typeface="Roboto Condensed Light" pitchFamily="2" charset="0"/>
                <a:cs typeface="Roboto Condensed Light" pitchFamily="2" charset="0"/>
              </a:rPr>
              <a:t>ITCanarias</a:t>
            </a:r>
            <a:r>
              <a:rPr lang="es-ES" sz="4000" dirty="0" smtClean="0">
                <a:solidFill>
                  <a:srgbClr val="575756"/>
                </a:solidFill>
                <a:latin typeface="Century Gothic" pitchFamily="34" charset="0"/>
                <a:ea typeface="Roboto Condensed Light" pitchFamily="2" charset="0"/>
                <a:cs typeface="Roboto Condensed Light" pitchFamily="2" charset="0"/>
              </a:rPr>
              <a:t> 2017</a:t>
            </a:r>
            <a:endParaRPr lang="es-ES" sz="4000" dirty="0">
              <a:solidFill>
                <a:srgbClr val="575756"/>
              </a:solidFill>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4355976" y="0"/>
            <a:ext cx="4788024"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rPr>
              <a:t>Sujetos obligados (I)</a:t>
            </a:r>
            <a:endParaRPr lang="es-ES" sz="2800" strike="noStrike" spc="-1" dirty="0">
              <a:latin typeface="Century Gothic" pitchFamily="34" charset="0"/>
            </a:endParaRPr>
          </a:p>
        </p:txBody>
      </p:sp>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7</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graphicFrame>
        <p:nvGraphicFramePr>
          <p:cNvPr id="13" name="12 Tabla"/>
          <p:cNvGraphicFramePr>
            <a:graphicFrameLocks noGrp="1"/>
          </p:cNvGraphicFramePr>
          <p:nvPr/>
        </p:nvGraphicFramePr>
        <p:xfrm>
          <a:off x="1115616" y="2420888"/>
          <a:ext cx="6984776" cy="3168350"/>
        </p:xfrm>
        <a:graphic>
          <a:graphicData uri="http://schemas.openxmlformats.org/drawingml/2006/table">
            <a:tbl>
              <a:tblPr firstRow="1" bandRow="1">
                <a:tableStyleId>{5C22544A-7EE6-4342-B048-85BDC9FD1C3A}</a:tableStyleId>
              </a:tblPr>
              <a:tblGrid>
                <a:gridCol w="5451536"/>
                <a:gridCol w="1533240"/>
              </a:tblGrid>
              <a:tr h="633670">
                <a:tc>
                  <a:txBody>
                    <a:bodyPr/>
                    <a:lstStyle/>
                    <a:p>
                      <a:pPr algn="ctr"/>
                      <a:r>
                        <a:rPr lang="es-ES" sz="2400" dirty="0" smtClean="0">
                          <a:solidFill>
                            <a:schemeClr val="tx1"/>
                          </a:solidFill>
                          <a:latin typeface="+mn-lt"/>
                          <a:ea typeface="Roboto Condensed Light" pitchFamily="2" charset="0"/>
                          <a:cs typeface="Roboto Condensed Light" pitchFamily="2" charset="0"/>
                        </a:rPr>
                        <a:t>Naturaleza</a:t>
                      </a:r>
                      <a:r>
                        <a:rPr lang="es-ES" sz="2400" baseline="0" dirty="0" smtClean="0">
                          <a:solidFill>
                            <a:schemeClr val="tx1"/>
                          </a:solidFill>
                          <a:latin typeface="+mn-lt"/>
                          <a:ea typeface="Roboto Condensed Light" pitchFamily="2" charset="0"/>
                          <a:cs typeface="Roboto Condensed Light" pitchFamily="2" charset="0"/>
                        </a:rPr>
                        <a:t> jurídica</a:t>
                      </a:r>
                      <a:endParaRPr lang="es-ES" sz="2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Nº</a:t>
                      </a:r>
                      <a:endParaRPr lang="es-ES" sz="2400" dirty="0">
                        <a:solidFill>
                          <a:schemeClr val="tx1"/>
                        </a:solidFill>
                        <a:latin typeface="+mn-lt"/>
                        <a:ea typeface="Roboto Condensed Light" pitchFamily="2" charset="0"/>
                        <a:cs typeface="Roboto Condensed Light" pitchFamily="2" charset="0"/>
                      </a:endParaRPr>
                    </a:p>
                  </a:txBody>
                  <a:tcPr anchor="ctr">
                    <a:solidFill>
                      <a:srgbClr val="DBA817"/>
                    </a:solidFill>
                  </a:tcPr>
                </a:tc>
              </a:tr>
              <a:tr h="633670">
                <a:tc>
                  <a:txBody>
                    <a:bodyPr/>
                    <a:lstStyle/>
                    <a:p>
                      <a:pPr algn="l"/>
                      <a:r>
                        <a:rPr lang="es-ES" sz="2400" dirty="0" smtClean="0">
                          <a:solidFill>
                            <a:schemeClr val="tx1"/>
                          </a:solidFill>
                          <a:latin typeface="+mn-lt"/>
                          <a:ea typeface="Roboto Condensed Light" pitchFamily="2" charset="0"/>
                          <a:cs typeface="Roboto Condensed Light" pitchFamily="2" charset="0"/>
                        </a:rPr>
                        <a:t>Ayuntamientos </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88</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r>
              <a:tr h="633670">
                <a:tc>
                  <a:txBody>
                    <a:bodyPr/>
                    <a:lstStyle/>
                    <a:p>
                      <a:pPr algn="l"/>
                      <a:r>
                        <a:rPr lang="es-ES" sz="2400" dirty="0" smtClean="0">
                          <a:solidFill>
                            <a:schemeClr val="tx1"/>
                          </a:solidFill>
                          <a:latin typeface="+mn-lt"/>
                          <a:ea typeface="Roboto Condensed Light" pitchFamily="2" charset="0"/>
                          <a:cs typeface="Roboto Condensed Light" pitchFamily="2" charset="0"/>
                        </a:rPr>
                        <a:t>Cabildos </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7</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r>
              <a:tr h="633670">
                <a:tc>
                  <a:txBody>
                    <a:bodyPr/>
                    <a:lstStyle/>
                    <a:p>
                      <a:pPr algn="l"/>
                      <a:r>
                        <a:rPr lang="es-ES" sz="2400" dirty="0" smtClean="0">
                          <a:solidFill>
                            <a:schemeClr val="tx1"/>
                          </a:solidFill>
                          <a:latin typeface="+mn-lt"/>
                          <a:ea typeface="Roboto Condensed Light" pitchFamily="2" charset="0"/>
                          <a:cs typeface="Roboto Condensed Light" pitchFamily="2" charset="0"/>
                        </a:rPr>
                        <a:t>Comunidad</a:t>
                      </a:r>
                      <a:r>
                        <a:rPr lang="es-ES" sz="2400" baseline="0" dirty="0" smtClean="0">
                          <a:solidFill>
                            <a:schemeClr val="tx1"/>
                          </a:solidFill>
                          <a:latin typeface="+mn-lt"/>
                          <a:ea typeface="Roboto Condensed Light" pitchFamily="2" charset="0"/>
                          <a:cs typeface="Roboto Condensed Light" pitchFamily="2" charset="0"/>
                        </a:rPr>
                        <a:t> Autónoma</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1</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r>
              <a:tr h="633670">
                <a:tc>
                  <a:txBody>
                    <a:bodyPr/>
                    <a:lstStyle/>
                    <a:p>
                      <a:pPr algn="l"/>
                      <a:r>
                        <a:rPr lang="es-ES" sz="2400" dirty="0" smtClean="0">
                          <a:solidFill>
                            <a:schemeClr val="tx1"/>
                          </a:solidFill>
                          <a:latin typeface="+mn-lt"/>
                          <a:ea typeface="Roboto Condensed Light" pitchFamily="2" charset="0"/>
                          <a:cs typeface="Roboto Condensed Light" pitchFamily="2" charset="0"/>
                        </a:rPr>
                        <a:t>Universidades</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2400" dirty="0" smtClean="0">
                          <a:solidFill>
                            <a:schemeClr val="tx1"/>
                          </a:solidFill>
                          <a:latin typeface="+mn-lt"/>
                          <a:ea typeface="Roboto Condensed Light" pitchFamily="2" charset="0"/>
                          <a:cs typeface="Roboto Condensed Light" pitchFamily="2" charset="0"/>
                        </a:rPr>
                        <a:t>2</a:t>
                      </a:r>
                      <a:endParaRPr lang="es-ES" sz="24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r>
            </a:tbl>
          </a:graphicData>
        </a:graphic>
      </p:graphicFrame>
      <p:sp>
        <p:nvSpPr>
          <p:cNvPr id="16" name="TextShape 2"/>
          <p:cNvSpPr txBox="1"/>
          <p:nvPr/>
        </p:nvSpPr>
        <p:spPr>
          <a:xfrm>
            <a:off x="395536" y="1484784"/>
            <a:ext cx="8568952" cy="4752528"/>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s-ES" sz="3000" spc="-1" dirty="0" smtClean="0">
                <a:solidFill>
                  <a:srgbClr val="000000"/>
                </a:solidFill>
                <a:ea typeface="Roboto Condensed Light" pitchFamily="2" charset="0"/>
                <a:cs typeface="Roboto Condensed Light" pitchFamily="2" charset="0"/>
              </a:rPr>
              <a:t>98 instituciones principales</a:t>
            </a:r>
            <a:endParaRPr lang="es-ES" sz="3000" strike="noStrike" spc="-1" dirty="0">
              <a:solidFill>
                <a:srgbClr val="000000"/>
              </a:solidFill>
              <a:ea typeface="Roboto Condensed Light" pitchFamily="2" charset="0"/>
              <a:cs typeface="Roboto Condensed Light" pitchFamily="2" charset="0"/>
            </a:endParaRPr>
          </a:p>
          <a:p>
            <a:pPr>
              <a:lnSpc>
                <a:spcPct val="100000"/>
              </a:lnSpc>
              <a:spcBef>
                <a:spcPts val="641"/>
              </a:spcBef>
            </a:pPr>
            <a:endParaRPr lang="es-ES" sz="3200" b="0" strike="noStrike" spc="-1" dirty="0">
              <a:solidFill>
                <a:srgbClr val="000000"/>
              </a:solidFill>
              <a:latin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8</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0" name="TextShape 1"/>
          <p:cNvSpPr txBox="1"/>
          <p:nvPr/>
        </p:nvSpPr>
        <p:spPr>
          <a:xfrm>
            <a:off x="4355976" y="0"/>
            <a:ext cx="4788024" cy="1142640"/>
          </a:xfrm>
          <a:prstGeom prst="rect">
            <a:avLst/>
          </a:prstGeom>
          <a:noFill/>
          <a:ln>
            <a:noFill/>
          </a:ln>
        </p:spPr>
        <p:txBody>
          <a:bodyPr anchor="ctr">
            <a:normAutofit/>
          </a:bodyPr>
          <a:lstStyle/>
          <a:p>
            <a:pPr algn="ctr">
              <a:lnSpc>
                <a:spcPct val="100000"/>
              </a:lnSpc>
            </a:pPr>
            <a:r>
              <a:rPr lang="es-ES" sz="2800" spc="-1" dirty="0" smtClean="0">
                <a:latin typeface="Century Gothic" pitchFamily="34" charset="0"/>
              </a:rPr>
              <a:t>Sujetos obligados (II)</a:t>
            </a:r>
            <a:endParaRPr lang="es-ES" sz="2800" strike="noStrike" spc="-1" dirty="0">
              <a:latin typeface="Century Gothic" pitchFamily="34" charset="0"/>
            </a:endParaRPr>
          </a:p>
        </p:txBody>
      </p:sp>
      <p:sp>
        <p:nvSpPr>
          <p:cNvPr id="12" name="TextShape 2"/>
          <p:cNvSpPr txBox="1"/>
          <p:nvPr/>
        </p:nvSpPr>
        <p:spPr>
          <a:xfrm>
            <a:off x="395536" y="1484784"/>
            <a:ext cx="8568952" cy="4752528"/>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s-ES" sz="3000" spc="-1" dirty="0" smtClean="0">
                <a:solidFill>
                  <a:srgbClr val="000000"/>
                </a:solidFill>
                <a:ea typeface="Roboto Condensed Light" pitchFamily="2" charset="0"/>
                <a:cs typeface="Roboto Condensed Light" pitchFamily="2" charset="0"/>
              </a:rPr>
              <a:t>247</a:t>
            </a:r>
            <a:r>
              <a:rPr lang="es-ES" sz="3000" strike="noStrike" spc="-1" dirty="0" smtClean="0">
                <a:solidFill>
                  <a:srgbClr val="000000"/>
                </a:solidFill>
                <a:ea typeface="Roboto Condensed Light" pitchFamily="2" charset="0"/>
                <a:cs typeface="Roboto Condensed Light" pitchFamily="2" charset="0"/>
              </a:rPr>
              <a:t> </a:t>
            </a:r>
            <a:r>
              <a:rPr lang="es-ES" sz="3000" spc="-1" dirty="0" smtClean="0">
                <a:solidFill>
                  <a:srgbClr val="000000"/>
                </a:solidFill>
                <a:ea typeface="Roboto Condensed Light" pitchFamily="2" charset="0"/>
                <a:cs typeface="Roboto Condensed Light" pitchFamily="2" charset="0"/>
              </a:rPr>
              <a:t>entidades dependientes de las 98 instituciones</a:t>
            </a:r>
            <a:endParaRPr lang="es-ES" sz="3000" strike="noStrike" spc="-1" dirty="0">
              <a:solidFill>
                <a:srgbClr val="000000"/>
              </a:solidFill>
              <a:ea typeface="Roboto Condensed Light" pitchFamily="2" charset="0"/>
              <a:cs typeface="Roboto Condensed Light" pitchFamily="2" charset="0"/>
            </a:endParaRPr>
          </a:p>
          <a:p>
            <a:pPr>
              <a:lnSpc>
                <a:spcPct val="100000"/>
              </a:lnSpc>
              <a:spcBef>
                <a:spcPts val="641"/>
              </a:spcBef>
            </a:pPr>
            <a:endParaRPr lang="es-ES" sz="3200" b="0" strike="noStrike" spc="-1" dirty="0">
              <a:solidFill>
                <a:srgbClr val="000000"/>
              </a:solidFill>
              <a:latin typeface="Calibri"/>
            </a:endParaRPr>
          </a:p>
        </p:txBody>
      </p:sp>
      <p:graphicFrame>
        <p:nvGraphicFramePr>
          <p:cNvPr id="14" name="13 Tabla"/>
          <p:cNvGraphicFramePr>
            <a:graphicFrameLocks noGrp="1"/>
          </p:cNvGraphicFramePr>
          <p:nvPr/>
        </p:nvGraphicFramePr>
        <p:xfrm>
          <a:off x="683568" y="2348880"/>
          <a:ext cx="7848873" cy="3549167"/>
        </p:xfrm>
        <a:graphic>
          <a:graphicData uri="http://schemas.openxmlformats.org/drawingml/2006/table">
            <a:tbl>
              <a:tblPr firstRow="1" bandRow="1">
                <a:tableStyleId>{5C22544A-7EE6-4342-B048-85BDC9FD1C3A}</a:tableStyleId>
              </a:tblPr>
              <a:tblGrid>
                <a:gridCol w="1962218"/>
                <a:gridCol w="1485417"/>
                <a:gridCol w="953602"/>
                <a:gridCol w="1247018"/>
                <a:gridCol w="1467078"/>
                <a:gridCol w="733540"/>
              </a:tblGrid>
              <a:tr h="856816">
                <a:tc>
                  <a:txBody>
                    <a:bodyPr/>
                    <a:lstStyle/>
                    <a:p>
                      <a:pPr algn="ctr"/>
                      <a:r>
                        <a:rPr lang="es-ES" sz="1800" dirty="0" smtClean="0">
                          <a:solidFill>
                            <a:schemeClr val="tx1"/>
                          </a:solidFill>
                          <a:latin typeface="+mn-lt"/>
                          <a:ea typeface="Roboto Condensed Light" pitchFamily="2" charset="0"/>
                          <a:cs typeface="Roboto Condensed Light" pitchFamily="2" charset="0"/>
                        </a:rPr>
                        <a:t>Entidades</a:t>
                      </a:r>
                      <a:r>
                        <a:rPr lang="es-ES" sz="1800" baseline="0" dirty="0" smtClean="0">
                          <a:solidFill>
                            <a:schemeClr val="tx1"/>
                          </a:solidFill>
                          <a:latin typeface="+mn-lt"/>
                          <a:ea typeface="Roboto Condensed Light" pitchFamily="2" charset="0"/>
                          <a:cs typeface="Roboto Condensed Light" pitchFamily="2" charset="0"/>
                        </a:rPr>
                        <a:t> dependientes</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400" dirty="0" smtClean="0">
                          <a:solidFill>
                            <a:schemeClr val="tx1"/>
                          </a:solidFill>
                          <a:latin typeface="+mn-lt"/>
                          <a:ea typeface="Roboto Condensed Light" pitchFamily="2" charset="0"/>
                          <a:cs typeface="Roboto Condensed Light" pitchFamily="2" charset="0"/>
                        </a:rPr>
                        <a:t>De los ayuntamientos</a:t>
                      </a:r>
                      <a:endParaRPr lang="es-ES" sz="1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400" dirty="0" smtClean="0">
                          <a:solidFill>
                            <a:schemeClr val="tx1"/>
                          </a:solidFill>
                          <a:latin typeface="+mn-lt"/>
                          <a:ea typeface="Roboto Condensed Light" pitchFamily="2" charset="0"/>
                          <a:cs typeface="Roboto Condensed Light" pitchFamily="2" charset="0"/>
                        </a:rPr>
                        <a:t>De los</a:t>
                      </a:r>
                      <a:r>
                        <a:rPr lang="es-ES" sz="1400" baseline="0" dirty="0" smtClean="0">
                          <a:solidFill>
                            <a:schemeClr val="tx1"/>
                          </a:solidFill>
                          <a:latin typeface="+mn-lt"/>
                          <a:ea typeface="Roboto Condensed Light" pitchFamily="2" charset="0"/>
                          <a:cs typeface="Roboto Condensed Light" pitchFamily="2" charset="0"/>
                        </a:rPr>
                        <a:t> c</a:t>
                      </a:r>
                      <a:r>
                        <a:rPr lang="es-ES" sz="1400" dirty="0" smtClean="0">
                          <a:solidFill>
                            <a:schemeClr val="tx1"/>
                          </a:solidFill>
                          <a:latin typeface="+mn-lt"/>
                          <a:ea typeface="Roboto Condensed Light" pitchFamily="2" charset="0"/>
                          <a:cs typeface="Roboto Condensed Light" pitchFamily="2" charset="0"/>
                        </a:rPr>
                        <a:t>abildos </a:t>
                      </a:r>
                      <a:endParaRPr lang="es-ES" sz="1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400" dirty="0" smtClean="0">
                          <a:solidFill>
                            <a:schemeClr val="tx1"/>
                          </a:solidFill>
                          <a:latin typeface="+mn-lt"/>
                          <a:ea typeface="Roboto Condensed Light" pitchFamily="2" charset="0"/>
                          <a:cs typeface="Roboto Condensed Light" pitchFamily="2" charset="0"/>
                        </a:rPr>
                        <a:t> De la Comunidad Autónoma </a:t>
                      </a:r>
                      <a:endParaRPr lang="es-ES" sz="1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400" dirty="0" smtClean="0">
                          <a:solidFill>
                            <a:schemeClr val="tx1"/>
                          </a:solidFill>
                          <a:latin typeface="+mn-lt"/>
                          <a:ea typeface="Roboto Condensed Light" pitchFamily="2" charset="0"/>
                          <a:cs typeface="Roboto Condensed Light" pitchFamily="2" charset="0"/>
                        </a:rPr>
                        <a:t>De las</a:t>
                      </a:r>
                      <a:r>
                        <a:rPr lang="es-ES" sz="1400" baseline="0" dirty="0" smtClean="0">
                          <a:solidFill>
                            <a:schemeClr val="tx1"/>
                          </a:solidFill>
                          <a:latin typeface="+mn-lt"/>
                          <a:ea typeface="Roboto Condensed Light" pitchFamily="2" charset="0"/>
                          <a:cs typeface="Roboto Condensed Light" pitchFamily="2" charset="0"/>
                        </a:rPr>
                        <a:t> universidades</a:t>
                      </a:r>
                      <a:endParaRPr lang="es-ES" sz="1400" dirty="0">
                        <a:solidFill>
                          <a:schemeClr val="tx1"/>
                        </a:solidFill>
                        <a:latin typeface="+mn-lt"/>
                        <a:ea typeface="Roboto Condensed Light" pitchFamily="2" charset="0"/>
                        <a:cs typeface="Roboto Condensed Light" pitchFamily="2" charset="0"/>
                      </a:endParaRPr>
                    </a:p>
                  </a:txBody>
                  <a:tcPr anchor="ctr">
                    <a:solidFill>
                      <a:srgbClr val="DBA817"/>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Total </a:t>
                      </a:r>
                      <a:endParaRPr lang="es-ES" sz="1800" dirty="0">
                        <a:solidFill>
                          <a:schemeClr val="tx1"/>
                        </a:solidFill>
                        <a:latin typeface="+mn-lt"/>
                        <a:ea typeface="Roboto Condensed Light" pitchFamily="2" charset="0"/>
                        <a:cs typeface="Roboto Condensed Light" pitchFamily="2" charset="0"/>
                      </a:endParaRPr>
                    </a:p>
                  </a:txBody>
                  <a:tcPr anchor="ctr">
                    <a:solidFill>
                      <a:srgbClr val="DBA817"/>
                    </a:solidFill>
                  </a:tcPr>
                </a:tc>
              </a:tr>
              <a:tr h="496409">
                <a:tc>
                  <a:txBody>
                    <a:bodyPr/>
                    <a:lstStyle/>
                    <a:p>
                      <a:pPr algn="l"/>
                      <a:r>
                        <a:rPr lang="es-ES" sz="1600" dirty="0" smtClean="0">
                          <a:solidFill>
                            <a:schemeClr val="tx1"/>
                          </a:solidFill>
                          <a:latin typeface="+mn-lt"/>
                          <a:ea typeface="Roboto Condensed Light" pitchFamily="2" charset="0"/>
                          <a:cs typeface="Roboto Condensed Light" pitchFamily="2" charset="0"/>
                        </a:rPr>
                        <a:t>Empresas</a:t>
                      </a:r>
                      <a:r>
                        <a:rPr lang="es-ES" sz="1600" baseline="0" dirty="0" smtClean="0">
                          <a:solidFill>
                            <a:schemeClr val="tx1"/>
                          </a:solidFill>
                          <a:latin typeface="+mn-lt"/>
                          <a:ea typeface="Roboto Condensed Light" pitchFamily="2" charset="0"/>
                          <a:cs typeface="Roboto Condensed Light" pitchFamily="2" charset="0"/>
                        </a:rPr>
                        <a:t> públicas </a:t>
                      </a:r>
                      <a:endParaRPr lang="es-ES" sz="16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63</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41</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18</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2</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b="1" dirty="0" smtClean="0">
                          <a:solidFill>
                            <a:schemeClr val="tx1"/>
                          </a:solidFill>
                          <a:latin typeface="+mn-lt"/>
                          <a:ea typeface="Roboto Condensed Light" pitchFamily="2" charset="0"/>
                          <a:cs typeface="Roboto Condensed Light" pitchFamily="2" charset="0"/>
                        </a:rPr>
                        <a:t>124</a:t>
                      </a:r>
                      <a:endParaRPr lang="es-ES" sz="1800" b="1"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r>
              <a:tr h="496409">
                <a:tc>
                  <a:txBody>
                    <a:bodyPr/>
                    <a:lstStyle/>
                    <a:p>
                      <a:pPr algn="l"/>
                      <a:r>
                        <a:rPr lang="es-ES" sz="1600" dirty="0" smtClean="0">
                          <a:solidFill>
                            <a:schemeClr val="tx1"/>
                          </a:solidFill>
                          <a:latin typeface="+mn-lt"/>
                          <a:ea typeface="Roboto Condensed Light" pitchFamily="2" charset="0"/>
                          <a:cs typeface="Roboto Condensed Light" pitchFamily="2" charset="0"/>
                        </a:rPr>
                        <a:t>Fundaciones </a:t>
                      </a:r>
                      <a:endParaRPr lang="es-ES" sz="16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7</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14</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7</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2</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b="1" dirty="0" smtClean="0">
                          <a:solidFill>
                            <a:schemeClr val="tx1"/>
                          </a:solidFill>
                          <a:latin typeface="+mn-lt"/>
                          <a:ea typeface="Roboto Condensed Light" pitchFamily="2" charset="0"/>
                          <a:cs typeface="Roboto Condensed Light" pitchFamily="2" charset="0"/>
                        </a:rPr>
                        <a:t>30</a:t>
                      </a:r>
                      <a:endParaRPr lang="es-ES" sz="1800" b="1"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r>
              <a:tr h="496409">
                <a:tc>
                  <a:txBody>
                    <a:bodyPr/>
                    <a:lstStyle/>
                    <a:p>
                      <a:r>
                        <a:rPr lang="es-ES" sz="1600" dirty="0" smtClean="0">
                          <a:solidFill>
                            <a:schemeClr val="tx1"/>
                          </a:solidFill>
                          <a:latin typeface="+mn-lt"/>
                          <a:ea typeface="Roboto Condensed Light" pitchFamily="2" charset="0"/>
                          <a:cs typeface="Roboto Condensed Light" pitchFamily="2" charset="0"/>
                        </a:rPr>
                        <a:t>Consorcios </a:t>
                      </a:r>
                      <a:endParaRPr lang="es-ES" sz="16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4</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14</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0</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b="1" dirty="0" smtClean="0">
                          <a:solidFill>
                            <a:schemeClr val="tx1"/>
                          </a:solidFill>
                          <a:latin typeface="+mn-lt"/>
                          <a:ea typeface="Roboto Condensed Light" pitchFamily="2" charset="0"/>
                          <a:cs typeface="Roboto Condensed Light" pitchFamily="2" charset="0"/>
                        </a:rPr>
                        <a:t>19</a:t>
                      </a:r>
                      <a:endParaRPr lang="es-ES" sz="1800" b="1"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r>
              <a:tr h="591113">
                <a:tc>
                  <a:txBody>
                    <a:bodyPr/>
                    <a:lstStyle/>
                    <a:p>
                      <a:pPr algn="l"/>
                      <a:r>
                        <a:rPr lang="es-ES" sz="1600" dirty="0" smtClean="0">
                          <a:solidFill>
                            <a:schemeClr val="tx1"/>
                          </a:solidFill>
                          <a:latin typeface="+mn-lt"/>
                          <a:ea typeface="Roboto Condensed Light" pitchFamily="2" charset="0"/>
                          <a:cs typeface="Roboto Condensed Light" pitchFamily="2" charset="0"/>
                        </a:rPr>
                        <a:t>Organismos</a:t>
                      </a:r>
                      <a:r>
                        <a:rPr lang="es-ES" sz="1600" baseline="0" dirty="0" smtClean="0">
                          <a:solidFill>
                            <a:schemeClr val="tx1"/>
                          </a:solidFill>
                          <a:latin typeface="+mn-lt"/>
                          <a:ea typeface="Roboto Condensed Light" pitchFamily="2" charset="0"/>
                          <a:cs typeface="Roboto Condensed Light" pitchFamily="2" charset="0"/>
                        </a:rPr>
                        <a:t> autónomos</a:t>
                      </a:r>
                      <a:endParaRPr lang="es-ES" sz="16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32</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20</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11</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0</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c>
                  <a:txBody>
                    <a:bodyPr/>
                    <a:lstStyle/>
                    <a:p>
                      <a:pPr algn="ctr"/>
                      <a:r>
                        <a:rPr lang="es-ES" sz="1800" b="1" dirty="0" smtClean="0">
                          <a:solidFill>
                            <a:schemeClr val="tx1"/>
                          </a:solidFill>
                          <a:latin typeface="+mn-lt"/>
                          <a:ea typeface="Roboto Condensed Light" pitchFamily="2" charset="0"/>
                          <a:cs typeface="Roboto Condensed Light" pitchFamily="2" charset="0"/>
                        </a:rPr>
                        <a:t>63</a:t>
                      </a:r>
                      <a:endParaRPr lang="es-ES" sz="1800" b="1" dirty="0">
                        <a:solidFill>
                          <a:schemeClr val="tx1"/>
                        </a:solidFill>
                        <a:latin typeface="+mn-lt"/>
                        <a:ea typeface="Roboto Condensed Light" pitchFamily="2" charset="0"/>
                        <a:cs typeface="Roboto Condensed Light" pitchFamily="2" charset="0"/>
                      </a:endParaRPr>
                    </a:p>
                  </a:txBody>
                  <a:tcPr anchor="ctr">
                    <a:solidFill>
                      <a:schemeClr val="bg1">
                        <a:lumMod val="85000"/>
                      </a:schemeClr>
                    </a:solidFill>
                  </a:tcPr>
                </a:tc>
              </a:tr>
              <a:tr h="612011">
                <a:tc>
                  <a:txBody>
                    <a:bodyPr/>
                    <a:lstStyle/>
                    <a:p>
                      <a:pPr algn="l"/>
                      <a:r>
                        <a:rPr lang="es-ES" sz="1600" dirty="0" smtClean="0">
                          <a:solidFill>
                            <a:schemeClr val="tx1"/>
                          </a:solidFill>
                          <a:latin typeface="+mn-lt"/>
                          <a:ea typeface="Roboto Condensed Light" pitchFamily="2" charset="0"/>
                          <a:cs typeface="Roboto Condensed Light" pitchFamily="2" charset="0"/>
                        </a:rPr>
                        <a:t>Entidades</a:t>
                      </a:r>
                      <a:r>
                        <a:rPr lang="es-ES" sz="1600" baseline="0" dirty="0" smtClean="0">
                          <a:solidFill>
                            <a:schemeClr val="tx1"/>
                          </a:solidFill>
                          <a:latin typeface="+mn-lt"/>
                          <a:ea typeface="Roboto Condensed Light" pitchFamily="2" charset="0"/>
                          <a:cs typeface="Roboto Condensed Light" pitchFamily="2" charset="0"/>
                        </a:rPr>
                        <a:t>  públicas empresariales </a:t>
                      </a:r>
                      <a:endParaRPr lang="es-ES" sz="16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1</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5</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5</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dirty="0" smtClean="0">
                          <a:solidFill>
                            <a:schemeClr val="tx1"/>
                          </a:solidFill>
                          <a:latin typeface="+mn-lt"/>
                          <a:ea typeface="Roboto Condensed Light" pitchFamily="2" charset="0"/>
                          <a:cs typeface="Roboto Condensed Light" pitchFamily="2" charset="0"/>
                        </a:rPr>
                        <a:t>0</a:t>
                      </a:r>
                      <a:endParaRPr lang="es-ES" sz="1800"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c>
                  <a:txBody>
                    <a:bodyPr/>
                    <a:lstStyle/>
                    <a:p>
                      <a:pPr algn="ctr"/>
                      <a:r>
                        <a:rPr lang="es-ES" sz="1800" b="1" dirty="0" smtClean="0">
                          <a:solidFill>
                            <a:schemeClr val="tx1"/>
                          </a:solidFill>
                          <a:latin typeface="+mn-lt"/>
                          <a:ea typeface="Roboto Condensed Light" pitchFamily="2" charset="0"/>
                          <a:cs typeface="Roboto Condensed Light" pitchFamily="2" charset="0"/>
                        </a:rPr>
                        <a:t>11</a:t>
                      </a:r>
                      <a:endParaRPr lang="es-ES" sz="1800" b="1" dirty="0">
                        <a:solidFill>
                          <a:schemeClr val="tx1"/>
                        </a:solidFill>
                        <a:latin typeface="+mn-lt"/>
                        <a:ea typeface="Roboto Condensed Light" pitchFamily="2" charset="0"/>
                        <a:cs typeface="Roboto Condensed Light" pitchFamily="2" charset="0"/>
                      </a:endParaRPr>
                    </a:p>
                  </a:txBody>
                  <a:tcPr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4355976" y="0"/>
            <a:ext cx="4788024" cy="1142640"/>
          </a:xfrm>
          <a:prstGeom prst="rect">
            <a:avLst/>
          </a:prstGeom>
          <a:noFill/>
          <a:ln>
            <a:noFill/>
          </a:ln>
        </p:spPr>
        <p:txBody>
          <a:bodyPr anchor="ctr">
            <a:normAutofit/>
          </a:bodyPr>
          <a:lstStyle/>
          <a:p>
            <a:pPr algn="ctr">
              <a:lnSpc>
                <a:spcPct val="100000"/>
              </a:lnSpc>
            </a:pPr>
            <a:r>
              <a:rPr lang="es-ES" sz="2800" spc="-1" dirty="0" err="1" smtClean="0">
                <a:latin typeface="Century Gothic" pitchFamily="34" charset="0"/>
              </a:rPr>
              <a:t>ITCanarias</a:t>
            </a:r>
            <a:r>
              <a:rPr lang="es-ES" sz="2800" spc="-1" dirty="0" smtClean="0">
                <a:latin typeface="Century Gothic" pitchFamily="34" charset="0"/>
              </a:rPr>
              <a:t> 2017</a:t>
            </a:r>
            <a:endParaRPr lang="es-ES" sz="2800" strike="noStrike" spc="-1" dirty="0">
              <a:latin typeface="Century Gothic" pitchFamily="34" charset="0"/>
            </a:endParaRPr>
          </a:p>
        </p:txBody>
      </p:sp>
      <p:sp>
        <p:nvSpPr>
          <p:cNvPr id="202" name="TextShape 3"/>
          <p:cNvSpPr txBox="1"/>
          <p:nvPr/>
        </p:nvSpPr>
        <p:spPr>
          <a:xfrm>
            <a:off x="8172360" y="6356520"/>
            <a:ext cx="514080" cy="364680"/>
          </a:xfrm>
          <a:prstGeom prst="rect">
            <a:avLst/>
          </a:prstGeom>
          <a:noFill/>
          <a:ln>
            <a:noFill/>
          </a:ln>
        </p:spPr>
        <p:txBody>
          <a:bodyPr anchor="ctr"/>
          <a:lstStyle/>
          <a:p>
            <a:pPr algn="r">
              <a:lnSpc>
                <a:spcPct val="100000"/>
              </a:lnSpc>
            </a:pPr>
            <a:fld id="{9DBC17A2-FC44-418E-B291-9A110F5C4313}" type="slidenum">
              <a:rPr lang="es-ES" sz="1200" b="0" strike="noStrike" spc="-1">
                <a:solidFill>
                  <a:srgbClr val="8B8B8B"/>
                </a:solidFill>
                <a:latin typeface="Calibri"/>
              </a:rPr>
              <a:pPr algn="r">
                <a:lnSpc>
                  <a:spcPct val="100000"/>
                </a:lnSpc>
              </a:pPr>
              <a:t>9</a:t>
            </a:fld>
            <a:endParaRPr lang="es-ES" sz="1200" b="0" strike="noStrike" spc="-1">
              <a:latin typeface="Times New Roman"/>
            </a:endParaRPr>
          </a:p>
        </p:txBody>
      </p:sp>
      <p:sp>
        <p:nvSpPr>
          <p:cNvPr id="8" name="3 Marcador de fecha"/>
          <p:cNvSpPr>
            <a:spLocks noGrp="1"/>
          </p:cNvSpPr>
          <p:nvPr>
            <p:ph type="dt" sz="half" idx="10"/>
          </p:nvPr>
        </p:nvSpPr>
        <p:spPr>
          <a:xfrm>
            <a:off x="251520" y="6309320"/>
            <a:ext cx="2133600" cy="365125"/>
          </a:xfrm>
        </p:spPr>
        <p:txBody>
          <a:bodyPr/>
          <a:lstStyle/>
          <a:p>
            <a:fld id="{32A43EBC-39D4-4089-9DAA-2AC37283CEE9}" type="datetime4">
              <a:rPr lang="es-ES" sz="1100" smtClean="0">
                <a:latin typeface="Roboto Condensed Light" pitchFamily="2" charset="0"/>
                <a:ea typeface="Roboto Condensed Light" pitchFamily="2" charset="0"/>
                <a:cs typeface="Roboto Condensed Light" pitchFamily="2" charset="0"/>
              </a:rPr>
              <a:pPr/>
              <a:t>23 de noviembre de 2018</a:t>
            </a:fld>
            <a:endParaRPr lang="es-ES" dirty="0">
              <a:latin typeface="Roboto Condensed Light" pitchFamily="2" charset="0"/>
              <a:ea typeface="Roboto Condensed Light" pitchFamily="2" charset="0"/>
              <a:cs typeface="Roboto Condensed Light" pitchFamily="2" charset="0"/>
            </a:endParaRPr>
          </a:p>
        </p:txBody>
      </p:sp>
      <p:sp>
        <p:nvSpPr>
          <p:cNvPr id="9" name="4 Marcador de pie de página"/>
          <p:cNvSpPr>
            <a:spLocks noGrp="1"/>
          </p:cNvSpPr>
          <p:nvPr>
            <p:ph type="ftr" sz="quarter" idx="11"/>
          </p:nvPr>
        </p:nvSpPr>
        <p:spPr>
          <a:xfrm>
            <a:off x="2771800" y="6381328"/>
            <a:ext cx="3600400" cy="288032"/>
          </a:xfrm>
        </p:spPr>
        <p:txBody>
          <a:bodyPr anchor="t"/>
          <a:lstStyle/>
          <a:p>
            <a:r>
              <a:rPr lang="es-ES" dirty="0" smtClean="0">
                <a:solidFill>
                  <a:srgbClr val="575756"/>
                </a:solidFill>
                <a:latin typeface="Roboto Condensed Light" pitchFamily="2" charset="0"/>
                <a:ea typeface="Roboto Condensed Light" pitchFamily="2" charset="0"/>
                <a:cs typeface="Roboto Condensed Light" pitchFamily="2" charset="0"/>
              </a:rPr>
              <a:t>XXIV Jornadas CRUE de Secretarías Generales</a:t>
            </a:r>
          </a:p>
          <a:p>
            <a:endParaRPr lang="es-ES" dirty="0">
              <a:latin typeface="Roboto Condensed Light" pitchFamily="2" charset="0"/>
              <a:ea typeface="Roboto Condensed Light" pitchFamily="2" charset="0"/>
              <a:cs typeface="Roboto Condensed Light" pitchFamily="2" charset="0"/>
            </a:endParaRPr>
          </a:p>
        </p:txBody>
      </p:sp>
      <p:pic>
        <p:nvPicPr>
          <p:cNvPr id="11" name="7 Marcador de contenido" descr="CTRANS MARCA 2.1-01 FT.png"/>
          <p:cNvPicPr>
            <a:picLocks noChangeAspect="1"/>
          </p:cNvPicPr>
          <p:nvPr/>
        </p:nvPicPr>
        <p:blipFill>
          <a:blip r:embed="rId3" cstate="print"/>
          <a:srcRect/>
          <a:stretch>
            <a:fillRect/>
          </a:stretch>
        </p:blipFill>
        <p:spPr>
          <a:xfrm>
            <a:off x="107504" y="116632"/>
            <a:ext cx="1907704" cy="582011"/>
          </a:xfrm>
          <a:prstGeom prst="rect">
            <a:avLst/>
          </a:prstGeom>
        </p:spPr>
      </p:pic>
      <p:sp>
        <p:nvSpPr>
          <p:cNvPr id="10" name="9 CuadroTexto"/>
          <p:cNvSpPr txBox="1"/>
          <p:nvPr/>
        </p:nvSpPr>
        <p:spPr>
          <a:xfrm>
            <a:off x="539552" y="1052736"/>
            <a:ext cx="8064896" cy="4778231"/>
          </a:xfrm>
          <a:prstGeom prst="rect">
            <a:avLst/>
          </a:prstGeom>
          <a:noFill/>
        </p:spPr>
        <p:txBody>
          <a:bodyPr wrap="square" rtlCol="0">
            <a:spAutoFit/>
          </a:bodyPr>
          <a:lstStyle/>
          <a:p>
            <a:pPr algn="just">
              <a:lnSpc>
                <a:spcPct val="150000"/>
              </a:lnSpc>
            </a:pPr>
            <a:r>
              <a:rPr lang="es-ES" sz="2000" dirty="0" smtClean="0">
                <a:ea typeface="Roboto Condensed Light" pitchFamily="2" charset="0"/>
                <a:cs typeface="Roboto Condensed Light" pitchFamily="2" charset="0"/>
              </a:rPr>
              <a:t>Para su elaboración se requirió la participación de los 345 sujetos obligados canarios. Sin embargo, solo 209 entidades colaboraron con el Comisionado de Transparencia y Acceso a la Información pública:</a:t>
            </a:r>
          </a:p>
          <a:p>
            <a:pPr algn="just">
              <a:lnSpc>
                <a:spcPct val="150000"/>
              </a:lnSpc>
            </a:pPr>
            <a:endParaRPr lang="es-ES" sz="1100" dirty="0" smtClean="0">
              <a:ea typeface="Roboto Condensed Light" pitchFamily="2" charset="0"/>
              <a:cs typeface="Roboto Condensed Light" pitchFamily="2" charset="0"/>
            </a:endParaRPr>
          </a:p>
          <a:p>
            <a:pPr lvl="1" algn="just">
              <a:lnSpc>
                <a:spcPct val="150000"/>
              </a:lnSpc>
              <a:buFontTx/>
              <a:buChar char="-"/>
            </a:pPr>
            <a:r>
              <a:rPr lang="es-ES" sz="2000" dirty="0" smtClean="0">
                <a:ea typeface="Roboto Condensed Light" pitchFamily="2" charset="0"/>
                <a:cs typeface="Roboto Condensed Light" pitchFamily="2" charset="0"/>
              </a:rPr>
              <a:t> </a:t>
            </a:r>
            <a:r>
              <a:rPr lang="es-ES" sz="2200" dirty="0" smtClean="0">
                <a:ea typeface="Roboto Condensed Light" pitchFamily="2" charset="0"/>
                <a:cs typeface="Roboto Condensed Light" pitchFamily="2" charset="0"/>
              </a:rPr>
              <a:t>La </a:t>
            </a:r>
            <a:r>
              <a:rPr lang="es-ES" sz="2200" b="1" dirty="0" smtClean="0">
                <a:ea typeface="Roboto Condensed Light" pitchFamily="2" charset="0"/>
                <a:cs typeface="Roboto Condensed Light" pitchFamily="2" charset="0"/>
              </a:rPr>
              <a:t>Administración Pública de la Comunidad Autónoma de Canarias</a:t>
            </a:r>
          </a:p>
          <a:p>
            <a:pPr lvl="1" algn="just">
              <a:lnSpc>
                <a:spcPct val="150000"/>
              </a:lnSpc>
              <a:buFontTx/>
              <a:buChar char="-"/>
            </a:pPr>
            <a:r>
              <a:rPr lang="es-ES" sz="2200" dirty="0" smtClean="0">
                <a:ea typeface="Roboto Condensed Light" pitchFamily="2" charset="0"/>
                <a:cs typeface="Roboto Condensed Light" pitchFamily="2" charset="0"/>
              </a:rPr>
              <a:t> Los </a:t>
            </a:r>
            <a:r>
              <a:rPr lang="es-ES" sz="2200" b="1" dirty="0" smtClean="0">
                <a:ea typeface="Roboto Condensed Light" pitchFamily="2" charset="0"/>
                <a:cs typeface="Roboto Condensed Light" pitchFamily="2" charset="0"/>
              </a:rPr>
              <a:t>siete cabildos</a:t>
            </a:r>
            <a:r>
              <a:rPr lang="es-ES" sz="2200" dirty="0" smtClean="0">
                <a:ea typeface="Roboto Condensed Light" pitchFamily="2" charset="0"/>
                <a:cs typeface="Roboto Condensed Light" pitchFamily="2" charset="0"/>
              </a:rPr>
              <a:t> insulares</a:t>
            </a:r>
          </a:p>
          <a:p>
            <a:pPr lvl="1" algn="just">
              <a:lnSpc>
                <a:spcPct val="150000"/>
              </a:lnSpc>
              <a:buFontTx/>
              <a:buChar char="-"/>
            </a:pPr>
            <a:r>
              <a:rPr lang="es-ES" sz="2200" dirty="0" smtClean="0">
                <a:ea typeface="Roboto Condensed Light" pitchFamily="2" charset="0"/>
                <a:cs typeface="Roboto Condensed Light" pitchFamily="2" charset="0"/>
              </a:rPr>
              <a:t> Los </a:t>
            </a:r>
            <a:r>
              <a:rPr lang="es-ES" sz="2200" b="1" dirty="0" smtClean="0">
                <a:ea typeface="Roboto Condensed Light" pitchFamily="2" charset="0"/>
                <a:cs typeface="Roboto Condensed Light" pitchFamily="2" charset="0"/>
              </a:rPr>
              <a:t>88 ayuntamientos</a:t>
            </a:r>
          </a:p>
          <a:p>
            <a:pPr lvl="1" algn="just">
              <a:lnSpc>
                <a:spcPct val="150000"/>
              </a:lnSpc>
              <a:buFontTx/>
              <a:buChar char="-"/>
            </a:pPr>
            <a:r>
              <a:rPr lang="es-ES" sz="2200" dirty="0" smtClean="0">
                <a:ea typeface="Roboto Condensed Light" pitchFamily="2" charset="0"/>
                <a:cs typeface="Roboto Condensed Light" pitchFamily="2" charset="0"/>
              </a:rPr>
              <a:t> Las </a:t>
            </a:r>
            <a:r>
              <a:rPr lang="es-ES" sz="2200" b="1" dirty="0" smtClean="0">
                <a:ea typeface="Roboto Condensed Light" pitchFamily="2" charset="0"/>
                <a:cs typeface="Roboto Condensed Light" pitchFamily="2" charset="0"/>
              </a:rPr>
              <a:t>dos universidades </a:t>
            </a:r>
          </a:p>
          <a:p>
            <a:pPr lvl="1" algn="just">
              <a:lnSpc>
                <a:spcPct val="150000"/>
              </a:lnSpc>
              <a:buFontTx/>
              <a:buChar char="-"/>
            </a:pPr>
            <a:r>
              <a:rPr lang="es-ES" sz="2200" dirty="0" smtClean="0">
                <a:ea typeface="Roboto Condensed Light" pitchFamily="2" charset="0"/>
                <a:cs typeface="Roboto Condensed Light" pitchFamily="2" charset="0"/>
              </a:rPr>
              <a:t> </a:t>
            </a:r>
            <a:r>
              <a:rPr lang="es-ES" sz="2200" b="1" dirty="0" smtClean="0">
                <a:ea typeface="Roboto Condensed Light" pitchFamily="2" charset="0"/>
                <a:cs typeface="Roboto Condensed Light" pitchFamily="2" charset="0"/>
              </a:rPr>
              <a:t>111 entidades dependientes </a:t>
            </a:r>
            <a:r>
              <a:rPr lang="es-ES" sz="2200" dirty="0" smtClean="0">
                <a:ea typeface="Roboto Condensed Light" pitchFamily="2" charset="0"/>
                <a:cs typeface="Roboto Condensed Light" pitchFamily="2" charset="0"/>
              </a:rPr>
              <a:t>de las 98 Instituciones anteriores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2823</Words>
  <Application>Microsoft Office PowerPoint</Application>
  <PresentationFormat>Presentación en pantalla (4:3)</PresentationFormat>
  <Paragraphs>854</Paragraphs>
  <Slides>25</Slides>
  <Notes>22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Evaluación de la Transparencia de las universidades canarias</vt:lpstr>
      <vt:lpstr>Diapositiva 2</vt:lpstr>
      <vt:lpstr>Diapositiva 3</vt:lpstr>
      <vt:lpstr>Diapositiva 4</vt:lpstr>
      <vt:lpstr>Diapositiva 5</vt:lpstr>
      <vt:lpstr>ÍNDICE DE TRANSPARENCIA DE CANARIAS ITCanarias 2017</vt:lpstr>
      <vt:lpstr>Diapositiva 7</vt:lpstr>
      <vt:lpstr>Diapositiva 8</vt:lpstr>
      <vt:lpstr>Diapositiva 9</vt:lpstr>
      <vt:lpstr>Diapositiva 10</vt:lpstr>
      <vt:lpstr>Diapositiva 11</vt:lpstr>
      <vt:lpstr>Diapositiva 12</vt:lpstr>
      <vt:lpstr>Diapositiva 13</vt:lpstr>
      <vt:lpstr>Diapositiva 14</vt:lpstr>
      <vt:lpstr>Diapositiva 15</vt:lpstr>
      <vt:lpstr>Publicidad Activa  ITCanarias 2017 de las Universidades públicas de Canarias</vt:lpstr>
      <vt:lpstr>ITCanarias 2017 de las Universidades públicas canarias</vt:lpstr>
      <vt:lpstr> Mapas de Obligaciones de publicidad  activa para las 98 instituciones  principales canarias  </vt:lpstr>
      <vt:lpstr> Indicadores de Cumplimiento de la Información Obligatoria de cada tipo de información </vt:lpstr>
      <vt:lpstr>Derecho de acceso  Solicitudes y reclamaciones a las Universidades públicas de Canarias en 2017</vt:lpstr>
      <vt:lpstr>Estado de tramitación de las solicitudes de información </vt:lpstr>
      <vt:lpstr>Número de solicitudes por tipo de información  </vt:lpstr>
      <vt:lpstr>Estado de tramitación de las reclamaciones del Comisionado  </vt:lpstr>
      <vt:lpstr>Resoluciones del Comisionado sobre reclamaciones a universidades </vt:lpstr>
      <vt:lpstr>Gracias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ncastillo</dc:creator>
  <cp:lastModifiedBy>ncastillo</cp:lastModifiedBy>
  <cp:revision>75</cp:revision>
  <dcterms:created xsi:type="dcterms:W3CDTF">2018-10-18T09:44:07Z</dcterms:created>
  <dcterms:modified xsi:type="dcterms:W3CDTF">2018-11-23T12:53:11Z</dcterms:modified>
</cp:coreProperties>
</file>